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82" r:id="rId6"/>
    <p:sldId id="257" r:id="rId7"/>
    <p:sldId id="266" r:id="rId8"/>
    <p:sldId id="258" r:id="rId9"/>
    <p:sldId id="290" r:id="rId10"/>
    <p:sldId id="259" r:id="rId11"/>
    <p:sldId id="260" r:id="rId12"/>
    <p:sldId id="263" r:id="rId13"/>
    <p:sldId id="262" r:id="rId14"/>
    <p:sldId id="268" r:id="rId15"/>
    <p:sldId id="270" r:id="rId16"/>
    <p:sldId id="269" r:id="rId17"/>
    <p:sldId id="291" r:id="rId18"/>
    <p:sldId id="271" r:id="rId19"/>
    <p:sldId id="272" r:id="rId20"/>
    <p:sldId id="273" r:id="rId21"/>
    <p:sldId id="265" r:id="rId22"/>
    <p:sldId id="274" r:id="rId23"/>
    <p:sldId id="275" r:id="rId24"/>
    <p:sldId id="284" r:id="rId25"/>
    <p:sldId id="277" r:id="rId26"/>
    <p:sldId id="278" r:id="rId27"/>
    <p:sldId id="279" r:id="rId28"/>
    <p:sldId id="280" r:id="rId29"/>
    <p:sldId id="281" r:id="rId30"/>
    <p:sldId id="289" r:id="rId31"/>
    <p:sldId id="285" r:id="rId32"/>
    <p:sldId id="287" r:id="rId33"/>
    <p:sldId id="288" r:id="rId34"/>
    <p:sldId id="264" r:id="rId35"/>
    <p:sldId id="267" r:id="rId36"/>
    <p:sldId id="283" r:id="rId37"/>
    <p:sldId id="276" r:id="rId38"/>
  </p:sldIdLst>
  <p:sldSz cx="9144000" cy="5143500" type="screen16x9"/>
  <p:notesSz cx="9926638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1900"/>
    <a:srgbClr val="BFBF05"/>
    <a:srgbClr val="288914"/>
    <a:srgbClr val="C2C2FF"/>
    <a:srgbClr val="B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9" autoAdjust="0"/>
    <p:restoredTop sz="79303" autoAdjust="0"/>
  </p:normalViewPr>
  <p:slideViewPr>
    <p:cSldViewPr>
      <p:cViewPr>
        <p:scale>
          <a:sx n="165" d="100"/>
          <a:sy n="165" d="100"/>
        </p:scale>
        <p:origin x="1784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3" d="100"/>
          <a:sy n="133" d="100"/>
        </p:scale>
        <p:origin x="2280" y="20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B7B5C-BC95-485A-83DC-0799009A1525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04DC9-8979-46FA-8B7F-637E86FE2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453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B7680-7375-45AF-BDF4-4B6C22888671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D068E-8F90-4775-9105-7C1E7D00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DNN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1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more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3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76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4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67544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928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437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937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14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795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627534"/>
            <a:ext cx="4038600" cy="39670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627534"/>
            <a:ext cx="4038600" cy="39670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162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77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26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135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04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smtClean="0"/>
              <a:t>Drag picture to placeholder or click icon to add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64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627534"/>
            <a:ext cx="8229600" cy="396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Picture 2" descr="C:\Users\misaka.seki\Desktop\ロゴ\Confidential.gi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71172"/>
            <a:ext cx="1422000" cy="24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49571" y="4767263"/>
            <a:ext cx="1436014" cy="2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2500" b="1" kern="1200">
          <a:solidFill>
            <a:srgbClr val="B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emf"/><Relationship Id="rId20" Type="http://schemas.openxmlformats.org/officeDocument/2006/relationships/image" Target="../media/image50.emf"/><Relationship Id="rId21" Type="http://schemas.openxmlformats.org/officeDocument/2006/relationships/image" Target="../media/image51.emf"/><Relationship Id="rId10" Type="http://schemas.openxmlformats.org/officeDocument/2006/relationships/image" Target="../media/image40.emf"/><Relationship Id="rId11" Type="http://schemas.openxmlformats.org/officeDocument/2006/relationships/image" Target="../media/image41.emf"/><Relationship Id="rId12" Type="http://schemas.openxmlformats.org/officeDocument/2006/relationships/image" Target="../media/image42.emf"/><Relationship Id="rId13" Type="http://schemas.openxmlformats.org/officeDocument/2006/relationships/image" Target="../media/image43.emf"/><Relationship Id="rId14" Type="http://schemas.openxmlformats.org/officeDocument/2006/relationships/image" Target="../media/image44.emf"/><Relationship Id="rId15" Type="http://schemas.openxmlformats.org/officeDocument/2006/relationships/image" Target="../media/image45.emf"/><Relationship Id="rId16" Type="http://schemas.openxmlformats.org/officeDocument/2006/relationships/image" Target="../media/image46.emf"/><Relationship Id="rId17" Type="http://schemas.openxmlformats.org/officeDocument/2006/relationships/image" Target="../media/image47.emf"/><Relationship Id="rId18" Type="http://schemas.openxmlformats.org/officeDocument/2006/relationships/image" Target="../media/image48.emf"/><Relationship Id="rId19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5.emf"/><Relationship Id="rId21" Type="http://schemas.openxmlformats.org/officeDocument/2006/relationships/image" Target="../media/image56.emf"/><Relationship Id="rId22" Type="http://schemas.openxmlformats.org/officeDocument/2006/relationships/image" Target="../media/image57.emf"/><Relationship Id="rId23" Type="http://schemas.openxmlformats.org/officeDocument/2006/relationships/image" Target="../media/image58.emf"/><Relationship Id="rId24" Type="http://schemas.openxmlformats.org/officeDocument/2006/relationships/image" Target="../media/image59.emf"/><Relationship Id="rId25" Type="http://schemas.openxmlformats.org/officeDocument/2006/relationships/image" Target="../media/image60.emf"/><Relationship Id="rId26" Type="http://schemas.openxmlformats.org/officeDocument/2006/relationships/image" Target="../media/image61.emf"/><Relationship Id="rId27" Type="http://schemas.openxmlformats.org/officeDocument/2006/relationships/image" Target="../media/image62.emf"/><Relationship Id="rId28" Type="http://schemas.openxmlformats.org/officeDocument/2006/relationships/image" Target="../media/image63.emf"/><Relationship Id="rId29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emf"/><Relationship Id="rId4" Type="http://schemas.openxmlformats.org/officeDocument/2006/relationships/image" Target="../media/image44.emf"/><Relationship Id="rId5" Type="http://schemas.openxmlformats.org/officeDocument/2006/relationships/image" Target="../media/image52.emf"/><Relationship Id="rId30" Type="http://schemas.openxmlformats.org/officeDocument/2006/relationships/image" Target="../media/image65.emf"/><Relationship Id="rId31" Type="http://schemas.openxmlformats.org/officeDocument/2006/relationships/image" Target="../media/image66.emf"/><Relationship Id="rId32" Type="http://schemas.openxmlformats.org/officeDocument/2006/relationships/image" Target="../media/image67.emf"/><Relationship Id="rId9" Type="http://schemas.openxmlformats.org/officeDocument/2006/relationships/image" Target="../media/image41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40.emf"/><Relationship Id="rId33" Type="http://schemas.openxmlformats.org/officeDocument/2006/relationships/image" Target="../media/image68.emf"/><Relationship Id="rId10" Type="http://schemas.openxmlformats.org/officeDocument/2006/relationships/image" Target="../media/image42.emf"/><Relationship Id="rId11" Type="http://schemas.openxmlformats.org/officeDocument/2006/relationships/image" Target="../media/image43.emf"/><Relationship Id="rId12" Type="http://schemas.openxmlformats.org/officeDocument/2006/relationships/image" Target="../media/image45.emf"/><Relationship Id="rId13" Type="http://schemas.openxmlformats.org/officeDocument/2006/relationships/image" Target="../media/image47.emf"/><Relationship Id="rId14" Type="http://schemas.openxmlformats.org/officeDocument/2006/relationships/image" Target="../media/image48.emf"/><Relationship Id="rId15" Type="http://schemas.openxmlformats.org/officeDocument/2006/relationships/image" Target="../media/image49.emf"/><Relationship Id="rId16" Type="http://schemas.openxmlformats.org/officeDocument/2006/relationships/image" Target="../media/image50.emf"/><Relationship Id="rId17" Type="http://schemas.openxmlformats.org/officeDocument/2006/relationships/image" Target="../media/image51.emf"/><Relationship Id="rId18" Type="http://schemas.openxmlformats.org/officeDocument/2006/relationships/image" Target="../media/image53.emf"/><Relationship Id="rId19" Type="http://schemas.openxmlformats.org/officeDocument/2006/relationships/image" Target="../media/image54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image" Target="../media/image56.emf"/><Relationship Id="rId21" Type="http://schemas.openxmlformats.org/officeDocument/2006/relationships/image" Target="../media/image57.emf"/><Relationship Id="rId22" Type="http://schemas.openxmlformats.org/officeDocument/2006/relationships/image" Target="../media/image58.emf"/><Relationship Id="rId23" Type="http://schemas.openxmlformats.org/officeDocument/2006/relationships/image" Target="../media/image59.emf"/><Relationship Id="rId24" Type="http://schemas.openxmlformats.org/officeDocument/2006/relationships/image" Target="../media/image60.emf"/><Relationship Id="rId25" Type="http://schemas.openxmlformats.org/officeDocument/2006/relationships/image" Target="../media/image61.emf"/><Relationship Id="rId26" Type="http://schemas.openxmlformats.org/officeDocument/2006/relationships/image" Target="../media/image62.emf"/><Relationship Id="rId27" Type="http://schemas.openxmlformats.org/officeDocument/2006/relationships/image" Target="../media/image68.emf"/><Relationship Id="rId28" Type="http://schemas.openxmlformats.org/officeDocument/2006/relationships/image" Target="../media/image63.emf"/><Relationship Id="rId29" Type="http://schemas.openxmlformats.org/officeDocument/2006/relationships/image" Target="../media/image64.emf"/><Relationship Id="rId30" Type="http://schemas.openxmlformats.org/officeDocument/2006/relationships/image" Target="../media/image65.emf"/><Relationship Id="rId31" Type="http://schemas.openxmlformats.org/officeDocument/2006/relationships/image" Target="../media/image66.emf"/><Relationship Id="rId32" Type="http://schemas.openxmlformats.org/officeDocument/2006/relationships/image" Target="../media/image67.emf"/><Relationship Id="rId10" Type="http://schemas.openxmlformats.org/officeDocument/2006/relationships/image" Target="../media/image45.emf"/><Relationship Id="rId11" Type="http://schemas.openxmlformats.org/officeDocument/2006/relationships/image" Target="../media/image46.emf"/><Relationship Id="rId12" Type="http://schemas.openxmlformats.org/officeDocument/2006/relationships/image" Target="../media/image47.emf"/><Relationship Id="rId13" Type="http://schemas.openxmlformats.org/officeDocument/2006/relationships/image" Target="../media/image48.emf"/><Relationship Id="rId14" Type="http://schemas.openxmlformats.org/officeDocument/2006/relationships/image" Target="../media/image49.emf"/><Relationship Id="rId15" Type="http://schemas.openxmlformats.org/officeDocument/2006/relationships/image" Target="../media/image50.emf"/><Relationship Id="rId16" Type="http://schemas.openxmlformats.org/officeDocument/2006/relationships/image" Target="../media/image51.emf"/><Relationship Id="rId17" Type="http://schemas.openxmlformats.org/officeDocument/2006/relationships/image" Target="../media/image53.emf"/><Relationship Id="rId18" Type="http://schemas.openxmlformats.org/officeDocument/2006/relationships/image" Target="../media/image54.emf"/><Relationship Id="rId19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emf"/><Relationship Id="rId12" Type="http://schemas.openxmlformats.org/officeDocument/2006/relationships/image" Target="../media/image77.emf"/><Relationship Id="rId13" Type="http://schemas.openxmlformats.org/officeDocument/2006/relationships/image" Target="../media/image78.emf"/><Relationship Id="rId14" Type="http://schemas.openxmlformats.org/officeDocument/2006/relationships/image" Target="../media/image79.emf"/><Relationship Id="rId15" Type="http://schemas.openxmlformats.org/officeDocument/2006/relationships/image" Target="../media/image80.emf"/><Relationship Id="rId16" Type="http://schemas.openxmlformats.org/officeDocument/2006/relationships/image" Target="../media/image81.emf"/><Relationship Id="rId17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42.emf"/><Relationship Id="rId7" Type="http://schemas.openxmlformats.org/officeDocument/2006/relationships/image" Target="../media/image66.emf"/><Relationship Id="rId8" Type="http://schemas.openxmlformats.org/officeDocument/2006/relationships/image" Target="../media/image73.emf"/><Relationship Id="rId9" Type="http://schemas.openxmlformats.org/officeDocument/2006/relationships/image" Target="../media/image74.emf"/><Relationship Id="rId10" Type="http://schemas.openxmlformats.org/officeDocument/2006/relationships/image" Target="../media/image75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emf"/><Relationship Id="rId12" Type="http://schemas.openxmlformats.org/officeDocument/2006/relationships/image" Target="../media/image77.emf"/><Relationship Id="rId13" Type="http://schemas.openxmlformats.org/officeDocument/2006/relationships/image" Target="../media/image78.emf"/><Relationship Id="rId14" Type="http://schemas.openxmlformats.org/officeDocument/2006/relationships/image" Target="../media/image79.emf"/><Relationship Id="rId15" Type="http://schemas.openxmlformats.org/officeDocument/2006/relationships/image" Target="../media/image80.emf"/><Relationship Id="rId16" Type="http://schemas.openxmlformats.org/officeDocument/2006/relationships/image" Target="../media/image81.emf"/><Relationship Id="rId17" Type="http://schemas.openxmlformats.org/officeDocument/2006/relationships/image" Target="../media/image82.emf"/><Relationship Id="rId18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42.emf"/><Relationship Id="rId7" Type="http://schemas.openxmlformats.org/officeDocument/2006/relationships/image" Target="../media/image66.emf"/><Relationship Id="rId8" Type="http://schemas.openxmlformats.org/officeDocument/2006/relationships/image" Target="../media/image73.emf"/><Relationship Id="rId9" Type="http://schemas.openxmlformats.org/officeDocument/2006/relationships/image" Target="../media/image74.emf"/><Relationship Id="rId10" Type="http://schemas.openxmlformats.org/officeDocument/2006/relationships/image" Target="../media/image75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emf"/><Relationship Id="rId12" Type="http://schemas.openxmlformats.org/officeDocument/2006/relationships/image" Target="../media/image78.emf"/><Relationship Id="rId13" Type="http://schemas.openxmlformats.org/officeDocument/2006/relationships/image" Target="../media/image79.emf"/><Relationship Id="rId14" Type="http://schemas.openxmlformats.org/officeDocument/2006/relationships/image" Target="../media/image80.emf"/><Relationship Id="rId15" Type="http://schemas.openxmlformats.org/officeDocument/2006/relationships/image" Target="../media/image81.emf"/><Relationship Id="rId16" Type="http://schemas.openxmlformats.org/officeDocument/2006/relationships/image" Target="../media/image82.emf"/><Relationship Id="rId17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42.emf"/><Relationship Id="rId6" Type="http://schemas.openxmlformats.org/officeDocument/2006/relationships/image" Target="../media/image66.emf"/><Relationship Id="rId7" Type="http://schemas.openxmlformats.org/officeDocument/2006/relationships/image" Target="../media/image73.emf"/><Relationship Id="rId8" Type="http://schemas.openxmlformats.org/officeDocument/2006/relationships/image" Target="../media/image74.emf"/><Relationship Id="rId9" Type="http://schemas.openxmlformats.org/officeDocument/2006/relationships/image" Target="../media/image75.emf"/><Relationship Id="rId10" Type="http://schemas.openxmlformats.org/officeDocument/2006/relationships/image" Target="../media/image7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gif"/><Relationship Id="rId6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98.emf"/><Relationship Id="rId5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98.emf"/><Relationship Id="rId5" Type="http://schemas.openxmlformats.org/officeDocument/2006/relationships/image" Target="../media/image99.tiff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103.gif"/><Relationship Id="rId5" Type="http://schemas.openxmlformats.org/officeDocument/2006/relationships/image" Target="../media/image104.gif"/><Relationship Id="rId6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107.gif"/><Relationship Id="rId5" Type="http://schemas.openxmlformats.org/officeDocument/2006/relationships/image" Target="../media/image108.gif"/><Relationship Id="rId6" Type="http://schemas.openxmlformats.org/officeDocument/2006/relationships/image" Target="../media/image10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gif"/><Relationship Id="rId4" Type="http://schemas.openxmlformats.org/officeDocument/2006/relationships/image" Target="../media/image112.emf"/><Relationship Id="rId5" Type="http://schemas.openxmlformats.org/officeDocument/2006/relationships/image" Target="../media/image113.gif"/><Relationship Id="rId6" Type="http://schemas.openxmlformats.org/officeDocument/2006/relationships/image" Target="../media/image114.gif"/><Relationship Id="rId7" Type="http://schemas.openxmlformats.org/officeDocument/2006/relationships/image" Target="../media/image115.gif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4" Type="http://schemas.openxmlformats.org/officeDocument/2006/relationships/image" Target="../media/image12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4" Type="http://schemas.openxmlformats.org/officeDocument/2006/relationships/image" Target="../media/image12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issei_sato/bayesian-optimization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4" Type="http://schemas.openxmlformats.org/officeDocument/2006/relationships/image" Target="../media/image13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3" Type="http://schemas.openxmlformats.org/officeDocument/2006/relationships/image" Target="../media/image29.emf"/><Relationship Id="rId14" Type="http://schemas.openxmlformats.org/officeDocument/2006/relationships/image" Target="../media/image30.emf"/><Relationship Id="rId15" Type="http://schemas.microsoft.com/office/2007/relationships/hdphoto" Target="../media/hdphoto3.wdp"/><Relationship Id="rId16" Type="http://schemas.openxmlformats.org/officeDocument/2006/relationships/image" Target="../media/image31.emf"/><Relationship Id="rId17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57200" y="1581150"/>
            <a:ext cx="7772400" cy="110251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Continuous Armed</a:t>
            </a:r>
            <a:r>
              <a:rPr lang="en-US" sz="2800" dirty="0"/>
              <a:t> </a:t>
            </a:r>
            <a:r>
              <a:rPr lang="en-US" sz="2800" dirty="0" smtClean="0"/>
              <a:t>Bandit</a:t>
            </a:r>
            <a:r>
              <a:rPr lang="en-US" sz="2800" dirty="0"/>
              <a:t> 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467544" y="2724150"/>
            <a:ext cx="6984776" cy="152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ja-JP" sz="2400" b="1" dirty="0" err="1" smtClean="0">
                <a:solidFill>
                  <a:schemeClr val="tx1"/>
                </a:solidFill>
              </a:rPr>
              <a:t>Kohei</a:t>
            </a:r>
            <a:r>
              <a:rPr lang="en-US" altLang="ja-JP" sz="2400" b="1" dirty="0" smtClean="0">
                <a:solidFill>
                  <a:schemeClr val="tx1"/>
                </a:solidFill>
              </a:rPr>
              <a:t> Watanabe (Intern), Bin Yang (Mentor)</a:t>
            </a:r>
          </a:p>
          <a:p>
            <a:pPr>
              <a:lnSpc>
                <a:spcPts val="1800"/>
              </a:lnSpc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ja-JP" sz="2000" dirty="0" smtClean="0">
                <a:solidFill>
                  <a:schemeClr val="tx1"/>
                </a:solidFill>
              </a:rPr>
              <a:t>Intelligence domain</a:t>
            </a:r>
          </a:p>
          <a:p>
            <a:pPr>
              <a:lnSpc>
                <a:spcPts val="1800"/>
              </a:lnSpc>
            </a:pPr>
            <a:r>
              <a:rPr lang="en-US" altLang="ja-JP" sz="2000" dirty="0" smtClean="0">
                <a:solidFill>
                  <a:schemeClr val="tx1"/>
                </a:solidFill>
              </a:rPr>
              <a:t>RIT Department</a:t>
            </a:r>
          </a:p>
          <a:p>
            <a:pPr>
              <a:lnSpc>
                <a:spcPts val="1800"/>
              </a:lnSpc>
            </a:pPr>
            <a:endParaRPr lang="en-US" altLang="ja-JP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Split the continuous space to discrete one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onsidering that the adjacent point has relation with each other, </a:t>
            </a:r>
            <a:br>
              <a:rPr lang="en-US" dirty="0" smtClean="0"/>
            </a:br>
            <a:r>
              <a:rPr lang="en-US" dirty="0" smtClean="0"/>
              <a:t>Simply model this, </a:t>
            </a:r>
            <a:r>
              <a:rPr lang="en-US" dirty="0"/>
              <a:t>introducing hidden </a:t>
            </a:r>
            <a:r>
              <a:rPr lang="en-US" dirty="0" smtClean="0"/>
              <a:t>nodes!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78" y="922780"/>
            <a:ext cx="2603624" cy="1744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26" y="816946"/>
            <a:ext cx="2882338" cy="1931779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 flipV="1">
            <a:off x="3704702" y="1782836"/>
            <a:ext cx="1414424" cy="12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68" y="2401121"/>
            <a:ext cx="229091" cy="1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22" y="2110639"/>
            <a:ext cx="237273" cy="1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74" y="1782835"/>
            <a:ext cx="226957" cy="1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94" y="1332573"/>
            <a:ext cx="237273" cy="180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076" y="2387076"/>
            <a:ext cx="275340" cy="183560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-62174" y="3327591"/>
            <a:ext cx="9077554" cy="1410715"/>
            <a:chOff x="-62174" y="3327591"/>
            <a:chExt cx="9077554" cy="1410715"/>
          </a:xfrm>
        </p:grpSpPr>
        <p:grpSp>
          <p:nvGrpSpPr>
            <p:cNvPr id="67" name="Group 66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89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How to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make this model more sophisticated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3632" y="2449731"/>
            <a:ext cx="7278688" cy="64633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en-US" dirty="0" smtClean="0"/>
              <a:t>        should have prior </a:t>
            </a:r>
            <a:r>
              <a:rPr lang="en-US" dirty="0"/>
              <a:t>G</a:t>
            </a:r>
            <a:r>
              <a:rPr lang="en-US" dirty="0" smtClean="0"/>
              <a:t>aussian distribution</a:t>
            </a:r>
          </a:p>
          <a:p>
            <a:pPr marL="342900" indent="-342900">
              <a:buAutoNum type="circleNumDbPlain"/>
            </a:pPr>
            <a:r>
              <a:rPr lang="en-US" dirty="0"/>
              <a:t>T</a:t>
            </a:r>
            <a:r>
              <a:rPr lang="en-US" dirty="0" smtClean="0"/>
              <a:t>he number of       </a:t>
            </a:r>
            <a:r>
              <a:rPr lang="en-US" dirty="0"/>
              <a:t>would be </a:t>
            </a:r>
            <a:r>
              <a:rPr lang="en-US" dirty="0" smtClean="0"/>
              <a:t>plural (        should be  replaced to                ) 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2" y="2839778"/>
            <a:ext cx="211175" cy="18583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73632" y="2215754"/>
            <a:ext cx="2817555" cy="233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Two Points of Modification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3" y="2529808"/>
            <a:ext cx="220071" cy="195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22" y="2669395"/>
            <a:ext cx="508038" cy="41033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4" y="2839777"/>
            <a:ext cx="211175" cy="185835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33223" y="818004"/>
            <a:ext cx="9077554" cy="1410715"/>
            <a:chOff x="-62174" y="3327591"/>
            <a:chExt cx="9077554" cy="1410715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Arrow Connector 155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Oval 158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Oval 161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Arrow Connector 163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0868" y="3320898"/>
            <a:ext cx="531134" cy="1324381"/>
            <a:chOff x="3163194" y="2674786"/>
            <a:chExt cx="617920" cy="1540783"/>
          </a:xfrm>
        </p:grpSpPr>
        <p:grpSp>
          <p:nvGrpSpPr>
            <p:cNvPr id="165" name="Group 164"/>
            <p:cNvGrpSpPr/>
            <p:nvPr/>
          </p:nvGrpSpPr>
          <p:grpSpPr>
            <a:xfrm>
              <a:off x="3163194" y="2674786"/>
              <a:ext cx="617920" cy="1540783"/>
              <a:chOff x="1765445" y="1948388"/>
              <a:chExt cx="617920" cy="1540783"/>
            </a:xfrm>
          </p:grpSpPr>
          <p:sp>
            <p:nvSpPr>
              <p:cNvPr id="166" name="Oval 165"/>
              <p:cNvSpPr/>
              <p:nvPr/>
            </p:nvSpPr>
            <p:spPr>
              <a:xfrm flipV="1">
                <a:off x="1936325" y="2030690"/>
                <a:ext cx="118569" cy="11856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/>
              <p:cNvCxnSpPr/>
              <p:nvPr/>
            </p:nvCxnSpPr>
            <p:spPr>
              <a:xfrm flipH="1">
                <a:off x="1995610" y="2100088"/>
                <a:ext cx="12295" cy="9287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370" y="1948388"/>
                <a:ext cx="218223" cy="168628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185" y="2420211"/>
                <a:ext cx="315180" cy="246234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4" y="3824637"/>
              <a:ext cx="342900" cy="304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437373" y="3310308"/>
            <a:ext cx="1584875" cy="1289354"/>
            <a:chOff x="5399464" y="3920231"/>
            <a:chExt cx="2180153" cy="1773634"/>
          </a:xfrm>
        </p:grpSpPr>
        <p:grpSp>
          <p:nvGrpSpPr>
            <p:cNvPr id="211" name="Group 210"/>
            <p:cNvGrpSpPr/>
            <p:nvPr/>
          </p:nvGrpSpPr>
          <p:grpSpPr>
            <a:xfrm>
              <a:off x="5399464" y="3920231"/>
              <a:ext cx="2180153" cy="1773634"/>
              <a:chOff x="982421" y="3028841"/>
              <a:chExt cx="2180153" cy="1773634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982421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Arrow Connector 217"/>
              <p:cNvCxnSpPr/>
              <p:nvPr/>
            </p:nvCxnSpPr>
            <p:spPr>
              <a:xfrm flipH="1">
                <a:off x="1212588" y="3489171"/>
                <a:ext cx="783022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/>
              <p:cNvSpPr/>
              <p:nvPr/>
            </p:nvSpPr>
            <p:spPr>
              <a:xfrm>
                <a:off x="1535280" y="4327103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Straight Arrow Connector 219"/>
              <p:cNvCxnSpPr/>
              <p:nvPr/>
            </p:nvCxnSpPr>
            <p:spPr>
              <a:xfrm flipH="1">
                <a:off x="1765445" y="3489171"/>
                <a:ext cx="230165" cy="837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/>
              <p:cNvSpPr/>
              <p:nvPr/>
            </p:nvSpPr>
            <p:spPr>
              <a:xfrm>
                <a:off x="2702244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1995610" y="3489171"/>
                <a:ext cx="936799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055881" y="4557268"/>
                <a:ext cx="525818" cy="71057"/>
              </a:xfrm>
              <a:prstGeom prst="rect">
                <a:avLst/>
              </a:prstGeom>
            </p:spPr>
          </p:pic>
        </p:grpSp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862" y="4666650"/>
              <a:ext cx="221461" cy="265753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423" y="4722575"/>
              <a:ext cx="221461" cy="265753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510" y="4655370"/>
              <a:ext cx="221461" cy="265753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498" y="3989629"/>
              <a:ext cx="342900" cy="304800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180" y="5280265"/>
              <a:ext cx="266500" cy="385965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142" y="5260143"/>
              <a:ext cx="267638" cy="387614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971" y="5309085"/>
              <a:ext cx="349918" cy="3092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15621" y="3206957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1392230" y="3199669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②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2731102" y="3191620"/>
            <a:ext cx="122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</a:t>
            </a:r>
          </a:p>
          <a:p>
            <a:r>
              <a:rPr lang="en-US" sz="1200" dirty="0" smtClean="0"/>
              <a:t>Index    </a:t>
            </a:r>
          </a:p>
          <a:p>
            <a:r>
              <a:rPr lang="en-US" sz="1200" dirty="0" smtClean="0"/>
              <a:t>to simplify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85" y="3420157"/>
            <a:ext cx="71027" cy="161424"/>
          </a:xfrm>
          <a:prstGeom prst="rect">
            <a:avLst/>
          </a:prstGeom>
        </p:spPr>
      </p:pic>
      <p:sp>
        <p:nvSpPr>
          <p:cNvPr id="246" name="Cross 245"/>
          <p:cNvSpPr/>
          <p:nvPr/>
        </p:nvSpPr>
        <p:spPr>
          <a:xfrm>
            <a:off x="1042335" y="3793021"/>
            <a:ext cx="304088" cy="304088"/>
          </a:xfrm>
          <a:prstGeom prst="plus">
            <a:avLst>
              <a:gd name="adj" fmla="val 492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qual 246"/>
          <p:cNvSpPr/>
          <p:nvPr/>
        </p:nvSpPr>
        <p:spPr>
          <a:xfrm>
            <a:off x="2794948" y="3810118"/>
            <a:ext cx="685520" cy="305765"/>
          </a:xfrm>
          <a:prstGeom prst="mathEqual">
            <a:avLst>
              <a:gd name="adj1" fmla="val 7619"/>
              <a:gd name="adj2" fmla="val 2589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9" y="3149536"/>
            <a:ext cx="4471951" cy="1166246"/>
          </a:xfrm>
          <a:prstGeom prst="rect">
            <a:avLst/>
          </a:prstGeom>
        </p:spPr>
      </p:pic>
      <p:grpSp>
        <p:nvGrpSpPr>
          <p:cNvPr id="249" name="Group 248"/>
          <p:cNvGrpSpPr/>
          <p:nvPr/>
        </p:nvGrpSpPr>
        <p:grpSpPr>
          <a:xfrm>
            <a:off x="3500569" y="3089280"/>
            <a:ext cx="438975" cy="1816809"/>
            <a:chOff x="1922106" y="1403888"/>
            <a:chExt cx="712814" cy="2950161"/>
          </a:xfrm>
        </p:grpSpPr>
        <p:sp>
          <p:nvSpPr>
            <p:cNvPr id="250" name="Rounded Rectangle 249"/>
            <p:cNvSpPr/>
            <p:nvPr/>
          </p:nvSpPr>
          <p:spPr>
            <a:xfrm>
              <a:off x="1922106" y="2322768"/>
              <a:ext cx="712814" cy="20312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flipV="1">
              <a:off x="2201578" y="1475647"/>
              <a:ext cx="103379" cy="10337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/>
            <p:cNvCxnSpPr/>
            <p:nvPr/>
          </p:nvCxnSpPr>
          <p:spPr>
            <a:xfrm flipH="1">
              <a:off x="2253268" y="1536155"/>
              <a:ext cx="10720" cy="8097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/>
            <p:cNvSpPr/>
            <p:nvPr/>
          </p:nvSpPr>
          <p:spPr>
            <a:xfrm>
              <a:off x="2052589" y="2345928"/>
              <a:ext cx="401358" cy="4013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052589" y="3360094"/>
              <a:ext cx="401358" cy="4013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5" name="Straight Arrow Connector 254"/>
            <p:cNvCxnSpPr/>
            <p:nvPr/>
          </p:nvCxnSpPr>
          <p:spPr>
            <a:xfrm>
              <a:off x="2253268" y="2747286"/>
              <a:ext cx="0" cy="612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002" y="2891378"/>
              <a:ext cx="221461" cy="265753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096" y="3418908"/>
              <a:ext cx="211829" cy="242090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10" y="4054262"/>
              <a:ext cx="221461" cy="188242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93" y="1403888"/>
              <a:ext cx="237127" cy="183234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546" y="1815268"/>
              <a:ext cx="274803" cy="214690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542" y="2406436"/>
              <a:ext cx="196892" cy="277965"/>
            </a:xfrm>
            <a:prstGeom prst="rect">
              <a:avLst/>
            </a:prstGeom>
          </p:spPr>
        </p:pic>
      </p:grpSp>
      <p:grpSp>
        <p:nvGrpSpPr>
          <p:cNvPr id="262" name="Group 261"/>
          <p:cNvGrpSpPr/>
          <p:nvPr/>
        </p:nvGrpSpPr>
        <p:grpSpPr>
          <a:xfrm>
            <a:off x="4217955" y="3536374"/>
            <a:ext cx="344851" cy="1198975"/>
            <a:chOff x="533398" y="4713173"/>
            <a:chExt cx="483562" cy="1681243"/>
          </a:xfrm>
        </p:grpSpPr>
        <p:sp>
          <p:nvSpPr>
            <p:cNvPr id="263" name="Oval 262"/>
            <p:cNvSpPr/>
            <p:nvPr/>
          </p:nvSpPr>
          <p:spPr>
            <a:xfrm>
              <a:off x="533398" y="4713173"/>
              <a:ext cx="460330" cy="4603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533398" y="5934086"/>
              <a:ext cx="460330" cy="4603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5" name="Straight Arrow Connector 264"/>
            <p:cNvCxnSpPr/>
            <p:nvPr/>
          </p:nvCxnSpPr>
          <p:spPr>
            <a:xfrm>
              <a:off x="763563" y="5173503"/>
              <a:ext cx="0" cy="7605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6" name="Picture 26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4796878"/>
              <a:ext cx="225821" cy="318806"/>
            </a:xfrm>
            <a:prstGeom prst="rect">
              <a:avLst/>
            </a:prstGeom>
          </p:spPr>
        </p:pic>
        <p:pic>
          <p:nvPicPr>
            <p:cNvPr id="267" name="Picture 266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6" y="5327780"/>
              <a:ext cx="207274" cy="331638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5988016"/>
              <a:ext cx="254000" cy="406400"/>
            </a:xfrm>
            <a:prstGeom prst="rect">
              <a:avLst/>
            </a:prstGeom>
          </p:spPr>
        </p:pic>
      </p:grpSp>
      <p:sp>
        <p:nvSpPr>
          <p:cNvPr id="33" name="Double Bracket 32"/>
          <p:cNvSpPr/>
          <p:nvPr/>
        </p:nvSpPr>
        <p:spPr>
          <a:xfrm>
            <a:off x="4146712" y="3451292"/>
            <a:ext cx="569304" cy="1438710"/>
          </a:xfrm>
          <a:prstGeom prst="bracketPair">
            <a:avLst>
              <a:gd name="adj" fmla="val 227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9" name="Picture 268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39" y="4338182"/>
            <a:ext cx="1534446" cy="690253"/>
          </a:xfrm>
          <a:prstGeom prst="rect">
            <a:avLst/>
          </a:prstGeom>
        </p:spPr>
      </p:pic>
      <p:sp>
        <p:nvSpPr>
          <p:cNvPr id="270" name="Double Bracket 269"/>
          <p:cNvSpPr/>
          <p:nvPr/>
        </p:nvSpPr>
        <p:spPr>
          <a:xfrm>
            <a:off x="5220072" y="4350015"/>
            <a:ext cx="1800200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80468" y="4860040"/>
            <a:ext cx="49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Real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4114012" y="4854109"/>
            <a:ext cx="74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Simple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5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How to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make this model more sophisticated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33223" y="818004"/>
            <a:ext cx="9077554" cy="1410715"/>
            <a:chOff x="-62174" y="3327591"/>
            <a:chExt cx="9077554" cy="1410715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Arrow Connector 155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Oval 158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Oval 161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Arrow Connector 163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0868" y="3320898"/>
            <a:ext cx="531134" cy="1324381"/>
            <a:chOff x="3163194" y="2674786"/>
            <a:chExt cx="617920" cy="1540783"/>
          </a:xfrm>
        </p:grpSpPr>
        <p:grpSp>
          <p:nvGrpSpPr>
            <p:cNvPr id="165" name="Group 164"/>
            <p:cNvGrpSpPr/>
            <p:nvPr/>
          </p:nvGrpSpPr>
          <p:grpSpPr>
            <a:xfrm>
              <a:off x="3163194" y="2674786"/>
              <a:ext cx="617920" cy="1540783"/>
              <a:chOff x="1765445" y="1948388"/>
              <a:chExt cx="617920" cy="1540783"/>
            </a:xfrm>
          </p:grpSpPr>
          <p:sp>
            <p:nvSpPr>
              <p:cNvPr id="166" name="Oval 165"/>
              <p:cNvSpPr/>
              <p:nvPr/>
            </p:nvSpPr>
            <p:spPr>
              <a:xfrm flipV="1">
                <a:off x="1936325" y="2030690"/>
                <a:ext cx="118569" cy="11856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/>
              <p:cNvCxnSpPr/>
              <p:nvPr/>
            </p:nvCxnSpPr>
            <p:spPr>
              <a:xfrm flipH="1">
                <a:off x="1995610" y="2100088"/>
                <a:ext cx="12295" cy="9287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370" y="1948388"/>
                <a:ext cx="218223" cy="168628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185" y="2420211"/>
                <a:ext cx="315180" cy="246234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4" y="3824637"/>
              <a:ext cx="342900" cy="304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437373" y="3310308"/>
            <a:ext cx="1584875" cy="1289354"/>
            <a:chOff x="5399464" y="3920231"/>
            <a:chExt cx="2180153" cy="1773634"/>
          </a:xfrm>
        </p:grpSpPr>
        <p:grpSp>
          <p:nvGrpSpPr>
            <p:cNvPr id="211" name="Group 210"/>
            <p:cNvGrpSpPr/>
            <p:nvPr/>
          </p:nvGrpSpPr>
          <p:grpSpPr>
            <a:xfrm>
              <a:off x="5399464" y="3920231"/>
              <a:ext cx="2180153" cy="1773634"/>
              <a:chOff x="982421" y="3028841"/>
              <a:chExt cx="2180153" cy="1773634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982421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Arrow Connector 217"/>
              <p:cNvCxnSpPr/>
              <p:nvPr/>
            </p:nvCxnSpPr>
            <p:spPr>
              <a:xfrm flipH="1">
                <a:off x="1212588" y="3489171"/>
                <a:ext cx="783022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/>
              <p:cNvSpPr/>
              <p:nvPr/>
            </p:nvSpPr>
            <p:spPr>
              <a:xfrm>
                <a:off x="1535280" y="4327103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Straight Arrow Connector 219"/>
              <p:cNvCxnSpPr/>
              <p:nvPr/>
            </p:nvCxnSpPr>
            <p:spPr>
              <a:xfrm flipH="1">
                <a:off x="1765445" y="3489171"/>
                <a:ext cx="230165" cy="837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/>
              <p:cNvSpPr/>
              <p:nvPr/>
            </p:nvSpPr>
            <p:spPr>
              <a:xfrm>
                <a:off x="2702244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1995610" y="3489171"/>
                <a:ext cx="936799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055881" y="4557268"/>
                <a:ext cx="525818" cy="71057"/>
              </a:xfrm>
              <a:prstGeom prst="rect">
                <a:avLst/>
              </a:prstGeom>
            </p:spPr>
          </p:pic>
        </p:grpSp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862" y="4666650"/>
              <a:ext cx="221461" cy="265753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423" y="4722575"/>
              <a:ext cx="221461" cy="265753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510" y="4655370"/>
              <a:ext cx="221461" cy="265753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498" y="3989629"/>
              <a:ext cx="342900" cy="304800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180" y="5280265"/>
              <a:ext cx="266500" cy="385965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142" y="5260143"/>
              <a:ext cx="267638" cy="387614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971" y="5309085"/>
              <a:ext cx="349918" cy="3092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15621" y="3206957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1392230" y="3199669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②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2731102" y="3191620"/>
            <a:ext cx="122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</a:t>
            </a:r>
          </a:p>
          <a:p>
            <a:r>
              <a:rPr lang="en-US" sz="1200" dirty="0" smtClean="0"/>
              <a:t>Index    </a:t>
            </a:r>
          </a:p>
          <a:p>
            <a:r>
              <a:rPr lang="en-US" sz="1200" dirty="0" smtClean="0"/>
              <a:t>to simplify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85" y="3420157"/>
            <a:ext cx="71027" cy="161424"/>
          </a:xfrm>
          <a:prstGeom prst="rect">
            <a:avLst/>
          </a:prstGeom>
        </p:spPr>
      </p:pic>
      <p:sp>
        <p:nvSpPr>
          <p:cNvPr id="246" name="Cross 245"/>
          <p:cNvSpPr/>
          <p:nvPr/>
        </p:nvSpPr>
        <p:spPr>
          <a:xfrm>
            <a:off x="1042335" y="3793021"/>
            <a:ext cx="304088" cy="304088"/>
          </a:xfrm>
          <a:prstGeom prst="plus">
            <a:avLst>
              <a:gd name="adj" fmla="val 492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qual 246"/>
          <p:cNvSpPr/>
          <p:nvPr/>
        </p:nvSpPr>
        <p:spPr>
          <a:xfrm>
            <a:off x="2794948" y="3810118"/>
            <a:ext cx="685520" cy="305765"/>
          </a:xfrm>
          <a:prstGeom prst="mathEqual">
            <a:avLst>
              <a:gd name="adj1" fmla="val 7619"/>
              <a:gd name="adj2" fmla="val 2589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9" y="3149536"/>
            <a:ext cx="4471951" cy="1166246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39" y="4338182"/>
            <a:ext cx="1534446" cy="690253"/>
          </a:xfrm>
          <a:prstGeom prst="rect">
            <a:avLst/>
          </a:prstGeom>
        </p:spPr>
      </p:pic>
      <p:sp>
        <p:nvSpPr>
          <p:cNvPr id="270" name="Double Bracket 269"/>
          <p:cNvSpPr/>
          <p:nvPr/>
        </p:nvSpPr>
        <p:spPr>
          <a:xfrm>
            <a:off x="5220072" y="4350015"/>
            <a:ext cx="1800200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us 5"/>
          <p:cNvSpPr/>
          <p:nvPr/>
        </p:nvSpPr>
        <p:spPr>
          <a:xfrm>
            <a:off x="2826043" y="2127611"/>
            <a:ext cx="1100784" cy="1100784"/>
          </a:xfrm>
          <a:prstGeom prst="mathPlus">
            <a:avLst>
              <a:gd name="adj1" fmla="val 986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1768" y="2486165"/>
            <a:ext cx="42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Combining these</a:t>
            </a:r>
            <a:r>
              <a:rPr lang="is-IS" i="1" dirty="0" smtClean="0"/>
              <a:t>….</a:t>
            </a:r>
            <a:endParaRPr lang="en-US" i="1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3500569" y="3089280"/>
            <a:ext cx="438975" cy="1816809"/>
            <a:chOff x="1922106" y="1403888"/>
            <a:chExt cx="712814" cy="2950161"/>
          </a:xfrm>
        </p:grpSpPr>
        <p:sp>
          <p:nvSpPr>
            <p:cNvPr id="185" name="Rounded Rectangle 184"/>
            <p:cNvSpPr/>
            <p:nvPr/>
          </p:nvSpPr>
          <p:spPr>
            <a:xfrm>
              <a:off x="1922106" y="2322768"/>
              <a:ext cx="712814" cy="20312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flipV="1">
              <a:off x="2201578" y="1475647"/>
              <a:ext cx="103379" cy="10337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253268" y="1536155"/>
              <a:ext cx="10720" cy="8097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2052589" y="2345928"/>
              <a:ext cx="401358" cy="4013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52589" y="3360094"/>
              <a:ext cx="401358" cy="4013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2253268" y="2747286"/>
              <a:ext cx="0" cy="612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002" y="2891378"/>
              <a:ext cx="221461" cy="265753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096" y="3418908"/>
              <a:ext cx="211829" cy="242090"/>
            </a:xfrm>
            <a:prstGeom prst="rect">
              <a:avLst/>
            </a:prstGeom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10" y="4054262"/>
              <a:ext cx="221461" cy="188242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93" y="1403888"/>
              <a:ext cx="237127" cy="183234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546" y="1815268"/>
              <a:ext cx="274803" cy="214690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542" y="2406436"/>
              <a:ext cx="196892" cy="277965"/>
            </a:xfrm>
            <a:prstGeom prst="rect">
              <a:avLst/>
            </a:prstGeom>
          </p:spPr>
        </p:pic>
      </p:grpSp>
      <p:grpSp>
        <p:nvGrpSpPr>
          <p:cNvPr id="197" name="Group 196"/>
          <p:cNvGrpSpPr/>
          <p:nvPr/>
        </p:nvGrpSpPr>
        <p:grpSpPr>
          <a:xfrm>
            <a:off x="4217955" y="3536374"/>
            <a:ext cx="344851" cy="1198975"/>
            <a:chOff x="533398" y="4713173"/>
            <a:chExt cx="483562" cy="1681243"/>
          </a:xfrm>
        </p:grpSpPr>
        <p:sp>
          <p:nvSpPr>
            <p:cNvPr id="198" name="Oval 197"/>
            <p:cNvSpPr/>
            <p:nvPr/>
          </p:nvSpPr>
          <p:spPr>
            <a:xfrm>
              <a:off x="533398" y="4713173"/>
              <a:ext cx="460330" cy="4603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33398" y="5934086"/>
              <a:ext cx="460330" cy="4603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763563" y="5173503"/>
              <a:ext cx="0" cy="7605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4796878"/>
              <a:ext cx="225821" cy="318806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6" y="5327780"/>
              <a:ext cx="207274" cy="331638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5988016"/>
              <a:ext cx="254000" cy="406400"/>
            </a:xfrm>
            <a:prstGeom prst="rect">
              <a:avLst/>
            </a:prstGeom>
          </p:spPr>
        </p:pic>
      </p:grpSp>
      <p:sp>
        <p:nvSpPr>
          <p:cNvPr id="204" name="Double Bracket 203"/>
          <p:cNvSpPr/>
          <p:nvPr/>
        </p:nvSpPr>
        <p:spPr>
          <a:xfrm>
            <a:off x="4146712" y="3451292"/>
            <a:ext cx="569304" cy="1438710"/>
          </a:xfrm>
          <a:prstGeom prst="bracketPair">
            <a:avLst>
              <a:gd name="adj" fmla="val 227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3480468" y="4860040"/>
            <a:ext cx="49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Real</a:t>
            </a:r>
            <a:endParaRPr lang="en-US" sz="1400" dirty="0"/>
          </a:p>
        </p:txBody>
      </p:sp>
      <p:sp>
        <p:nvSpPr>
          <p:cNvPr id="206" name="TextBox 205"/>
          <p:cNvSpPr txBox="1"/>
          <p:nvPr/>
        </p:nvSpPr>
        <p:spPr>
          <a:xfrm>
            <a:off x="4114012" y="4854109"/>
            <a:ext cx="74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Simple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9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60" name="Group 59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74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4" name="Group 13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stCxn id="21" idx="7"/>
                    <a:endCxn id="27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>
                    <a:stCxn id="21" idx="6"/>
                    <a:endCxn id="50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>
                    <a:stCxn id="27" idx="6"/>
                    <a:endCxn id="53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Oval 46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Arrow Connector 48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stCxn id="50" idx="7"/>
                    <a:endCxn id="53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28" idx="4"/>
                    <a:endCxn id="50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inus 5"/>
          <p:cNvSpPr/>
          <p:nvPr/>
        </p:nvSpPr>
        <p:spPr>
          <a:xfrm>
            <a:off x="2909342" y="1241914"/>
            <a:ext cx="137352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60" name="Group 59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74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4" name="Group 13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endCxn id="27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>
                    <a:endCxn id="50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>
                    <a:stCxn id="27" idx="6"/>
                    <a:endCxn id="53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Oval 46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Arrow Connector 48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stCxn id="50" idx="7"/>
                    <a:endCxn id="53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28" idx="4"/>
                    <a:endCxn id="50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inus 5"/>
          <p:cNvSpPr/>
          <p:nvPr/>
        </p:nvSpPr>
        <p:spPr>
          <a:xfrm>
            <a:off x="2909342" y="1241914"/>
            <a:ext cx="137352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575129" y="88804"/>
            <a:ext cx="2411414" cy="922809"/>
            <a:chOff x="6755327" y="707367"/>
            <a:chExt cx="1878843" cy="656837"/>
          </a:xfrm>
        </p:grpSpPr>
        <p:sp>
          <p:nvSpPr>
            <p:cNvPr id="82" name="Rectangular Callout 81"/>
            <p:cNvSpPr/>
            <p:nvPr/>
          </p:nvSpPr>
          <p:spPr>
            <a:xfrm>
              <a:off x="6755327" y="707367"/>
              <a:ext cx="1878843" cy="656837"/>
            </a:xfrm>
            <a:prstGeom prst="wedgeRectCallout">
              <a:avLst>
                <a:gd name="adj1" fmla="val 7439"/>
                <a:gd name="adj2" fmla="val 149143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840" y="796889"/>
              <a:ext cx="1740330" cy="51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8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03848" y="4835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82" name="Group 81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" name="Straight Arrow Connector 96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84" name="Rounded Rectangle 83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05" name="Group 104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118" name="Oval 117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0" name="Straight Arrow Connector 119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Oval 120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3" name="Straight Arrow Connector 122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/>
                  <p:cNvCxnSpPr>
                    <a:stCxn id="100" idx="7"/>
                    <a:endCxn id="106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/>
                  <p:cNvCxnSpPr>
                    <a:stCxn id="100" idx="6"/>
                    <a:endCxn id="129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>
                    <a:stCxn id="106" idx="6"/>
                    <a:endCxn id="132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Oval 126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9" name="Straight Arrow Connector 128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Oval 129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2" name="Straight Arrow Connector 131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/>
                  <p:cNvCxnSpPr>
                    <a:stCxn id="129" idx="7"/>
                    <a:endCxn id="132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>
                    <a:stCxn id="107" idx="4"/>
                    <a:endCxn id="129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107" name="Rounded Rectangle 106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932040" y="2729866"/>
            <a:ext cx="2875078" cy="492417"/>
          </a:xfrm>
          <a:prstGeom prst="wedgeRectCallout">
            <a:avLst>
              <a:gd name="adj1" fmla="val -23048"/>
              <a:gd name="adj2" fmla="val -118690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 A’ is </a:t>
            </a:r>
            <a:r>
              <a:rPr lang="en-US" smtClean="0"/>
              <a:t>used instead of A?</a:t>
            </a:r>
            <a:endParaRPr lang="en-US"/>
          </a:p>
        </p:txBody>
      </p:sp>
      <p:sp>
        <p:nvSpPr>
          <p:cNvPr id="72" name="Minus 71"/>
          <p:cNvSpPr/>
          <p:nvPr/>
        </p:nvSpPr>
        <p:spPr>
          <a:xfrm>
            <a:off x="2909342" y="1241914"/>
            <a:ext cx="137352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9122"/>
            <a:ext cx="8229600" cy="3967089"/>
          </a:xfrm>
        </p:spPr>
        <p:txBody>
          <a:bodyPr/>
          <a:lstStyle/>
          <a:p>
            <a:r>
              <a:rPr lang="en-US" dirty="0" smtClean="0"/>
              <a:t>Comparison between A and A’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76469"/>
          <a:stretch/>
        </p:blipFill>
        <p:spPr>
          <a:xfrm>
            <a:off x="5148064" y="664936"/>
            <a:ext cx="1825918" cy="466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4" y="3972973"/>
            <a:ext cx="3683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98" y="3902743"/>
            <a:ext cx="4826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3608" y="4406228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If A is used, edge points are easier to be selected  than center points</a:t>
            </a:r>
            <a:endParaRPr lang="en-US" sz="20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894" y="1254530"/>
            <a:ext cx="3501008" cy="2625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4041"/>
            <a:ext cx="3456384" cy="259228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329386" y="3457967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827584" y="2396642"/>
            <a:ext cx="1166143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Delete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9122"/>
            <a:ext cx="8229600" cy="3967089"/>
          </a:xfrm>
        </p:spPr>
        <p:txBody>
          <a:bodyPr/>
          <a:lstStyle/>
          <a:p>
            <a:r>
              <a:rPr lang="en-US" dirty="0" smtClean="0"/>
              <a:t>Comparison between A and A’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76469"/>
          <a:stretch/>
        </p:blipFill>
        <p:spPr>
          <a:xfrm>
            <a:off x="5148064" y="664936"/>
            <a:ext cx="1825918" cy="466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23" y="1084440"/>
            <a:ext cx="3821961" cy="2866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4" y="3972973"/>
            <a:ext cx="3683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10738"/>
            <a:ext cx="4826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3608" y="4406228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If A is used, edge points are easier to be selected  than center points</a:t>
            </a:r>
            <a:endParaRPr lang="en-US" sz="20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0" y="1198252"/>
            <a:ext cx="3546848" cy="266013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152404" y="3485851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3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Acquisition Functions except UCB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Actually UCB is just one solution. The others are</a:t>
            </a:r>
          </a:p>
          <a:p>
            <a:r>
              <a:rPr lang="en-US" dirty="0" smtClean="0"/>
              <a:t>Thompson Sampling (TS) :</a:t>
            </a:r>
          </a:p>
          <a:p>
            <a:pPr lvl="1"/>
            <a:r>
              <a:rPr lang="en-US" dirty="0" smtClean="0"/>
              <a:t>Just sampling. Performance is good, but computation is heavy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Probability Improvement (PI):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 is said to be too greedy.</a:t>
            </a:r>
            <a:endParaRPr lang="en-US" dirty="0"/>
          </a:p>
          <a:p>
            <a:r>
              <a:rPr lang="en-US" dirty="0" smtClean="0"/>
              <a:t>Expected Improvement (EI):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07" y="174573"/>
            <a:ext cx="3048341" cy="315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89" y="1134139"/>
            <a:ext cx="3024336" cy="311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78898"/>
            <a:ext cx="1812201" cy="314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3" y="2268523"/>
            <a:ext cx="8820472" cy="680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83" y="3522546"/>
            <a:ext cx="4373116" cy="275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4" y="3944307"/>
            <a:ext cx="8861458" cy="2138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30411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EI seems to be the most popular. (In most libraries, default setting is EI)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901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68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Kohei</a:t>
            </a:r>
            <a:r>
              <a:rPr lang="en-US" dirty="0" smtClean="0"/>
              <a:t> Watanabe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year Master Student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Internship Period: 6/22 ~ 9/8 (3 or 4 days a week)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My Lab: Harada-</a:t>
            </a:r>
            <a:r>
              <a:rPr lang="en-US" dirty="0" err="1" smtClean="0"/>
              <a:t>Ushiku</a:t>
            </a:r>
            <a:r>
              <a:rPr lang="en-US" dirty="0" smtClean="0"/>
              <a:t> Lab (MIL) @Tokyo Univ.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Computer Vision, Machine-Learning</a:t>
            </a:r>
            <a:r>
              <a:rPr lang="is-IS" dirty="0" smtClean="0"/>
              <a:t>…etc</a:t>
            </a:r>
          </a:p>
          <a:p>
            <a:pPr lvl="1">
              <a:spcBef>
                <a:spcPts val="0"/>
              </a:spcBef>
            </a:pPr>
            <a:endParaRPr lang="is-I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6" y="2934058"/>
            <a:ext cx="2170288" cy="576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6" y="3492220"/>
            <a:ext cx="4788024" cy="860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143" y="2588695"/>
            <a:ext cx="1398894" cy="24869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8617" y="4264643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WebDNN</a:t>
            </a:r>
            <a:r>
              <a:rPr lang="en-US" dirty="0" smtClean="0"/>
              <a:t>[1] is useful when you want to make a demo using deep learning!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63440" y="4827137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smtClean="0"/>
              <a:t>1] https</a:t>
            </a:r>
            <a:r>
              <a:rPr lang="en-US" sz="1400" dirty="0"/>
              <a:t>://mil-</a:t>
            </a:r>
            <a:r>
              <a:rPr lang="en-US" sz="1400" dirty="0" err="1"/>
              <a:t>tokyo.github.io</a:t>
            </a:r>
            <a:r>
              <a:rPr lang="en-US" sz="1400" dirty="0"/>
              <a:t>/</a:t>
            </a:r>
            <a:r>
              <a:rPr lang="en-US" sz="1400" dirty="0" err="1"/>
              <a:t>webdnn</a:t>
            </a:r>
            <a:r>
              <a:rPr lang="en-US" sz="1400" dirty="0"/>
              <a:t>/ja/</a:t>
            </a:r>
          </a:p>
        </p:txBody>
      </p:sp>
    </p:spTree>
    <p:extLst>
      <p:ext uri="{BB962C8B-B14F-4D97-AF65-F5344CB8AC3E}">
        <p14:creationId xmlns:p14="http://schemas.microsoft.com/office/powerpoint/2010/main" val="643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Grid-based 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59081"/>
            <a:ext cx="4751512" cy="535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29264"/>
            <a:ext cx="1794649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Grid-based 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59081"/>
            <a:ext cx="4751512" cy="535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29264"/>
            <a:ext cx="1794649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2969"/>
            <a:ext cx="9001000" cy="31706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500" y="3600077"/>
            <a:ext cx="9001000" cy="154342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6" y="113186"/>
            <a:ext cx="3716500" cy="278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12" y="459784"/>
            <a:ext cx="3153840" cy="236538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763687" y="1489604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79793" y="1533448"/>
            <a:ext cx="208128" cy="246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52120" y="1961304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25345" y="2139702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28435" y="1867771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074551" y="1756009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182610" y="3089677"/>
            <a:ext cx="4207448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Sampling center 2*d </a:t>
            </a:r>
            <a:r>
              <a:rPr lang="en-US" dirty="0" smtClean="0"/>
              <a:t>points </a:t>
            </a:r>
            <a:r>
              <a:rPr lang="en-US" smtClean="0"/>
              <a:t>as burn-in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Result: Comparison </a:t>
            </a:r>
            <a:r>
              <a:rPr lang="en-US" smtClean="0"/>
              <a:t>between GP-UCB and GMRF-UCB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0" y="1440827"/>
            <a:ext cx="2198585" cy="164893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308304" y="1517253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41" y="3074692"/>
            <a:ext cx="843465" cy="270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96" y="3144927"/>
            <a:ext cx="2198585" cy="1648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33" y="3144927"/>
            <a:ext cx="2101686" cy="1576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89" y="1409939"/>
            <a:ext cx="2138175" cy="160363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7133" y="1337265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Fixed Kernel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133" y="2990076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Unfixed Kernel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23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6" y="1404728"/>
            <a:ext cx="2203919" cy="165294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308304" y="1517253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23" y="3372450"/>
            <a:ext cx="891989" cy="279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3" y="3145248"/>
            <a:ext cx="2211666" cy="16587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3066532"/>
            <a:ext cx="2180861" cy="1635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3" y="1511092"/>
            <a:ext cx="1870348" cy="140276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7133" y="1337265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Fixed Kernel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133" y="2990076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Unfixed Kernel</a:t>
            </a:r>
            <a:endParaRPr lang="en-US" sz="1400" dirty="0"/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Comparison </a:t>
            </a:r>
            <a:r>
              <a:rPr lang="en-US" smtClean="0"/>
              <a:t>between GP-UCB and GMRF-UCB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00" y="1425844"/>
            <a:ext cx="2203919" cy="165293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451896" y="1539550"/>
            <a:ext cx="1008536" cy="1032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3" y="3145248"/>
            <a:ext cx="2211666" cy="16587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80" y="3336803"/>
            <a:ext cx="1054100" cy="330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11767" y="1592707"/>
            <a:ext cx="228586" cy="855560"/>
          </a:xfrm>
          <a:prstGeom prst="rect">
            <a:avLst/>
          </a:prstGeom>
          <a:gradFill>
            <a:gsLst>
              <a:gs pos="54000">
                <a:schemeClr val="accent1">
                  <a:lumMod val="5000"/>
                  <a:lumOff val="95000"/>
                </a:schemeClr>
              </a:gs>
              <a:gs pos="0">
                <a:srgbClr val="FF0000"/>
              </a:gs>
              <a:gs pos="100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15932" y="1578205"/>
            <a:ext cx="509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High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853607" y="2231197"/>
            <a:ext cx="450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Low</a:t>
            </a:r>
            <a:endParaRPr lang="en-US" sz="1200" dirty="0"/>
          </a:p>
        </p:txBody>
      </p:sp>
      <p:cxnSp>
        <p:nvCxnSpPr>
          <p:cNvPr id="17" name="Straight Arrow Connector 16"/>
          <p:cNvCxnSpPr>
            <a:stCxn id="12" idx="2"/>
            <a:endCxn id="34" idx="0"/>
          </p:cNvCxnSpPr>
          <p:nvPr/>
        </p:nvCxnSpPr>
        <p:spPr>
          <a:xfrm>
            <a:off x="8070743" y="1855204"/>
            <a:ext cx="7970" cy="3759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1" y="1370359"/>
            <a:ext cx="2232345" cy="16802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7" y="3268501"/>
            <a:ext cx="1742038" cy="13112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7133" y="1337265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Fixed Kernel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133" y="2990076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Unfixed Kernel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23" y="3285259"/>
            <a:ext cx="1662970" cy="12517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85" y="4482478"/>
            <a:ext cx="1871337" cy="2495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29489"/>
            <a:ext cx="1542183" cy="196456"/>
          </a:xfrm>
          <a:prstGeom prst="rect">
            <a:avLst/>
          </a:prstGeom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Comparison </a:t>
            </a:r>
            <a:r>
              <a:rPr lang="en-US" smtClean="0"/>
              <a:t>between GP-UCB and GMRF-UCB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7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 and Cons between GP and GMRF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869121"/>
              </p:ext>
            </p:extLst>
          </p:nvPr>
        </p:nvGraphicFramePr>
        <p:xfrm>
          <a:off x="318355" y="609044"/>
          <a:ext cx="8507289" cy="4069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076"/>
                <a:gridCol w="3223450"/>
                <a:gridCol w="2835763"/>
              </a:tblGrid>
              <a:tr h="361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GMRF</a:t>
                      </a:r>
                      <a:endParaRPr lang="en-US" dirty="0"/>
                    </a:p>
                  </a:txBody>
                  <a:tcPr/>
                </a:tc>
              </a:tr>
              <a:tr h="686147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Space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smtClean="0"/>
                        <a:t>×</a:t>
                      </a:r>
                      <a:endParaRPr lang="en-US" dirty="0"/>
                    </a:p>
                  </a:txBody>
                  <a:tcPr/>
                </a:tc>
              </a:tr>
              <a:tr h="904405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Efficiency</a:t>
                      </a:r>
                    </a:p>
                    <a:p>
                      <a:r>
                        <a:rPr lang="en-US" dirty="0" smtClean="0"/>
                        <a:t>(The number</a:t>
                      </a:r>
                      <a:r>
                        <a:rPr lang="en-US" baseline="0" dirty="0" smtClean="0"/>
                        <a:t> of parameters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Linearly</a:t>
                      </a:r>
                      <a:r>
                        <a:rPr lang="en-US" baseline="0" dirty="0" smtClean="0"/>
                        <a:t> Increasing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</a:tr>
              <a:tr h="904405"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Difficulty of </a:t>
                      </a:r>
                      <a:r>
                        <a:rPr lang="en-US" dirty="0" err="1" smtClean="0"/>
                        <a:t>hyperparameter</a:t>
                      </a:r>
                      <a:r>
                        <a:rPr lang="en-US" dirty="0" smtClean="0"/>
                        <a:t> tuning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 or </a:t>
                      </a: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(Not so stable)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(pairwise sampling</a:t>
                      </a:r>
                      <a:r>
                        <a:rPr lang="en-US" altLang="ja-JP" baseline="0" dirty="0" smtClean="0"/>
                        <a:t> is not so good</a:t>
                      </a:r>
                      <a:r>
                        <a:rPr lang="en-US" altLang="ja-JP" baseline="0" dirty="0" smtClean="0">
                          <a:sym typeface="Wingdings"/>
                        </a:rPr>
                        <a:t>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11757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Extensibility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(Most implementation considers the</a:t>
                      </a:r>
                      <a:r>
                        <a:rPr lang="en-US" altLang="ja-JP" baseline="0" dirty="0" smtClean="0"/>
                        <a:t> number of samples per point is only one</a:t>
                      </a:r>
                      <a:r>
                        <a:rPr lang="en-US" altLang="ja-JP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 (My implementation considers the</a:t>
                      </a:r>
                      <a:r>
                        <a:rPr lang="en-US" altLang="ja-JP" baseline="0" dirty="0" smtClean="0"/>
                        <a:t> number of samples per point can be many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51720" y="566809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-learn/issues/3162</a:t>
            </a:r>
          </a:p>
        </p:txBody>
      </p:sp>
    </p:spTree>
    <p:extLst>
      <p:ext uri="{BB962C8B-B14F-4D97-AF65-F5344CB8AC3E}">
        <p14:creationId xmlns:p14="http://schemas.microsoft.com/office/powerpoint/2010/main" val="3173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05979"/>
            <a:ext cx="8964488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</a:t>
            </a:r>
            <a:r>
              <a:rPr lang="en-US" dirty="0"/>
              <a:t>Comparison </a:t>
            </a:r>
            <a:r>
              <a:rPr lang="en-US" dirty="0" smtClean="0"/>
              <a:t>of different </a:t>
            </a:r>
            <a:r>
              <a:rPr lang="en-US" smtClean="0"/>
              <a:t>acquisition functions (GMRF)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272603" y="1106639"/>
            <a:ext cx="864096" cy="360040"/>
          </a:xfrm>
          <a:prstGeom prst="roundRect">
            <a:avLst>
              <a:gd name="adj" fmla="val 161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UCB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83968" y="1106639"/>
            <a:ext cx="783734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308304" y="1106639"/>
            <a:ext cx="720080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EI</a:t>
            </a:r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0" y="1635646"/>
            <a:ext cx="2815586" cy="201622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8" y="1693571"/>
            <a:ext cx="2653804" cy="19003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65"/>
            <a:ext cx="2494902" cy="186060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067702" y="4033615"/>
            <a:ext cx="1889749" cy="972219"/>
            <a:chOff x="7308304" y="1517253"/>
            <a:chExt cx="1889749" cy="972219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err="1" smtClean="0">
                  <a:latin typeface="Arial" charset="0"/>
                  <a:ea typeface="Arial" charset="0"/>
                  <a:cs typeface="Arial" charset="0"/>
                </a:rPr>
                <a:t>Acq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.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1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475656" y="699542"/>
            <a:ext cx="864096" cy="360040"/>
          </a:xfrm>
          <a:prstGeom prst="roundRect">
            <a:avLst>
              <a:gd name="adj" fmla="val 161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UCB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92322" y="699542"/>
            <a:ext cx="783734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948265" y="699542"/>
            <a:ext cx="720080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EI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177213"/>
            <a:ext cx="3563888" cy="268255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26970"/>
            <a:ext cx="1911542" cy="3605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08" y="1154786"/>
            <a:ext cx="1896793" cy="357720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86529" y="214940"/>
            <a:ext cx="879532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</a:t>
            </a:r>
            <a:r>
              <a:rPr lang="en-US" dirty="0"/>
              <a:t>Comparison </a:t>
            </a:r>
            <a:r>
              <a:rPr lang="en-US" dirty="0" smtClean="0"/>
              <a:t>of different </a:t>
            </a:r>
            <a:r>
              <a:rPr lang="en-US" smtClean="0"/>
              <a:t>acquisition functions (GMRF)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962171" y="4100937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err="1" smtClean="0">
                  <a:latin typeface="Arial" charset="0"/>
                  <a:ea typeface="Arial" charset="0"/>
                  <a:cs typeface="Arial" charset="0"/>
                </a:rPr>
                <a:t>Acq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.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6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of GMRF Application </a:t>
            </a:r>
            <a:br>
              <a:rPr lang="en-US" dirty="0" smtClean="0"/>
            </a:br>
            <a:r>
              <a:rPr lang="en-US" dirty="0" smtClean="0"/>
              <a:t>to improve CTR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6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Apply </a:t>
            </a:r>
            <a:r>
              <a:rPr lang="en-US" dirty="0" smtClean="0"/>
              <a:t>GMRF </a:t>
            </a:r>
            <a:r>
              <a:rPr lang="en-US" dirty="0"/>
              <a:t>to Improve CTR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92" y="627534"/>
            <a:ext cx="9116024" cy="24696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 far, we sampled just </a:t>
            </a:r>
            <a:r>
              <a:rPr lang="en-US" dirty="0" smtClean="0"/>
              <a:t>one(or a few) time(s) per point.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dirty="0"/>
              <a:t>we </a:t>
            </a:r>
            <a:r>
              <a:rPr lang="en-US" dirty="0" smtClean="0"/>
              <a:t>tune the </a:t>
            </a:r>
            <a:r>
              <a:rPr lang="en-US" dirty="0"/>
              <a:t>hyper-parameter of some ML (e.g. Recommendation) engine for improving CTR, </a:t>
            </a:r>
            <a:r>
              <a:rPr lang="en-US" altLang="ja-JP" dirty="0"/>
              <a:t>the number of samples per </a:t>
            </a:r>
            <a:r>
              <a:rPr lang="en-US" altLang="ja-JP" dirty="0" smtClean="0"/>
              <a:t>point are quite many.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order to apply GMRF, </a:t>
            </a:r>
          </a:p>
          <a:p>
            <a:pPr marL="0" indent="0">
              <a:buNone/>
            </a:pPr>
            <a:r>
              <a:rPr lang="en-US" dirty="0" smtClean="0"/>
              <a:t>CTR data can be converted to real value using logit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37" y="2979229"/>
            <a:ext cx="2584769" cy="1126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66" y="4203465"/>
            <a:ext cx="2212263" cy="940035"/>
          </a:xfrm>
          <a:prstGeom prst="rect">
            <a:avLst/>
          </a:prstGeom>
        </p:spPr>
      </p:pic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95067"/>
              </p:ext>
            </p:extLst>
          </p:nvPr>
        </p:nvGraphicFramePr>
        <p:xfrm>
          <a:off x="4095445" y="2859784"/>
          <a:ext cx="1929385" cy="20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399"/>
                <a:gridCol w="584518"/>
                <a:gridCol w="565468"/>
              </a:tblGrid>
              <a:tr h="6480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Visit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Click</a:t>
                      </a:r>
                      <a:endParaRPr lang="en-US" sz="14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123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99</a:t>
                      </a:r>
                      <a:endParaRPr lang="en-US" sz="1400" dirty="0"/>
                    </a:p>
                  </a:txBody>
                  <a:tcPr/>
                </a:tc>
              </a:tr>
              <a:tr h="3432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Point09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876</a:t>
                      </a:r>
                      <a:endParaRPr lang="en-US" sz="1400" dirty="0"/>
                    </a:p>
                  </a:txBody>
                  <a:tcPr/>
                </a:tc>
              </a:tr>
              <a:tr h="431138"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...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823703"/>
              </p:ext>
            </p:extLst>
          </p:nvPr>
        </p:nvGraphicFramePr>
        <p:xfrm>
          <a:off x="6308453" y="2859783"/>
          <a:ext cx="2664763" cy="2155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64"/>
                <a:gridCol w="651728"/>
                <a:gridCol w="936571"/>
              </a:tblGrid>
              <a:tr h="7315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Visit</a:t>
                      </a:r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Val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-1.964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-2.208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Point09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 smtClean="0"/>
                        <a:t>6.906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...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6024830" y="3903444"/>
            <a:ext cx="283623" cy="3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72" y="3179940"/>
            <a:ext cx="548821" cy="3228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62" y="3155931"/>
            <a:ext cx="457200" cy="317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88" y="3179940"/>
            <a:ext cx="663725" cy="1784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38" y="3232572"/>
            <a:ext cx="663725" cy="1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Designing next experiment based on the results of past experiments efficiently is valuable </a:t>
            </a:r>
          </a:p>
          <a:p>
            <a:pPr marL="0" indent="0">
              <a:buNone/>
            </a:pPr>
            <a:r>
              <a:rPr lang="en-US" dirty="0" smtClean="0"/>
              <a:t>especially when  experiment cost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18" y="1635645"/>
            <a:ext cx="2419895" cy="2629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80" y="4594623"/>
            <a:ext cx="513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Tumor Localization using Automated Palpation with Gaussian Process Adaptive Sampling, </a:t>
            </a:r>
            <a:r>
              <a:rPr lang="en-US" sz="1400" dirty="0" smtClean="0"/>
              <a:t>Garg </a:t>
            </a:r>
            <a:r>
              <a:rPr lang="en-US" sz="1400" dirty="0" err="1" smtClean="0"/>
              <a:t>et.al</a:t>
            </a:r>
            <a:r>
              <a:rPr lang="en-US" sz="1400" dirty="0" smtClean="0"/>
              <a:t>, CASE2016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418225" y="420399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</a:t>
            </a:r>
            <a:r>
              <a:rPr lang="en-US" dirty="0" smtClean="0"/>
              <a:t>Localization[1]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57" y="2657008"/>
            <a:ext cx="4285304" cy="1608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8317" y="4251968"/>
            <a:ext cx="268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10" name="Cloud Callout 9"/>
          <p:cNvSpPr/>
          <p:nvPr/>
        </p:nvSpPr>
        <p:spPr>
          <a:xfrm>
            <a:off x="7442944" y="1602966"/>
            <a:ext cx="1621424" cy="1008112"/>
          </a:xfrm>
          <a:prstGeom prst="cloudCallout">
            <a:avLst>
              <a:gd name="adj1" fmla="val -72932"/>
              <a:gd name="adj2" fmla="val 6166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 is tumor?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79632" y="1894933"/>
            <a:ext cx="2664296" cy="704786"/>
          </a:xfrm>
          <a:prstGeom prst="cloudCallout">
            <a:avLst>
              <a:gd name="adj1" fmla="val 41968"/>
              <a:gd name="adj2" fmla="val 6377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many layers, neurons?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6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 GMRF </a:t>
            </a:r>
            <a:r>
              <a:rPr lang="en-US" dirty="0"/>
              <a:t>to Improve CTR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34372"/>
              </p:ext>
            </p:extLst>
          </p:nvPr>
        </p:nvGraphicFramePr>
        <p:xfrm>
          <a:off x="179512" y="629960"/>
          <a:ext cx="3168351" cy="1941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117"/>
                <a:gridCol w="1056117"/>
                <a:gridCol w="1056117"/>
              </a:tblGrid>
              <a:tr h="388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Click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r>
                        <a:rPr lang="en-US" dirty="0" smtClean="0"/>
                        <a:t>Point20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r>
                        <a:rPr lang="en-US" dirty="0" smtClean="0"/>
                        <a:t>Point21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Point09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876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049941" y="1384831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0672993"/>
              </p:ext>
            </p:extLst>
          </p:nvPr>
        </p:nvGraphicFramePr>
        <p:xfrm>
          <a:off x="6078443" y="686455"/>
          <a:ext cx="292568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29"/>
                <a:gridCol w="975229"/>
                <a:gridCol w="975229"/>
              </a:tblGrid>
              <a:tr h="3133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smtClean="0"/>
                        <a:t>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err="1" smtClean="0"/>
                        <a:t>σ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3.5e-5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5.1e-5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Point03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8.7e-6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308304" y="3990206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MB Bandit</a:t>
            </a:r>
            <a:endParaRPr lang="en-US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68695"/>
              </p:ext>
            </p:extLst>
          </p:nvPr>
        </p:nvGraphicFramePr>
        <p:xfrm>
          <a:off x="1924471" y="3291830"/>
          <a:ext cx="30963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114"/>
                <a:gridCol w="1032114"/>
                <a:gridCol w="1032114"/>
              </a:tblGrid>
              <a:tr h="2651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Click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Point03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3347863" y="1600855"/>
            <a:ext cx="702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8" idx="1"/>
          </p:cNvCxnSpPr>
          <p:nvPr/>
        </p:nvCxnSpPr>
        <p:spPr>
          <a:xfrm>
            <a:off x="5562109" y="1600855"/>
            <a:ext cx="516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170" y="3336270"/>
            <a:ext cx="1229861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Total </a:t>
            </a:r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9" idx="1"/>
            <a:endCxn id="11" idx="3"/>
          </p:cNvCxnSpPr>
          <p:nvPr/>
        </p:nvCxnSpPr>
        <p:spPr>
          <a:xfrm flipH="1">
            <a:off x="5020813" y="4206230"/>
            <a:ext cx="2287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9" idx="0"/>
          </p:cNvCxnSpPr>
          <p:nvPr/>
        </p:nvCxnSpPr>
        <p:spPr>
          <a:xfrm rot="16200000" flipH="1">
            <a:off x="7065362" y="2991179"/>
            <a:ext cx="1474951" cy="523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0"/>
            <a:endCxn id="5" idx="2"/>
          </p:cNvCxnSpPr>
          <p:nvPr/>
        </p:nvCxnSpPr>
        <p:spPr>
          <a:xfrm rot="16200000" flipV="1">
            <a:off x="2258125" y="2077312"/>
            <a:ext cx="720080" cy="1708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79711" y="2622320"/>
            <a:ext cx="207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CTR Experiment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092280" y="3365579"/>
            <a:ext cx="247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 probability </a:t>
            </a:r>
          </a:p>
          <a:p>
            <a:r>
              <a:rPr lang="en-US" dirty="0" smtClean="0"/>
              <a:t>per point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16" idx="2"/>
          </p:cNvCxnSpPr>
          <p:nvPr/>
        </p:nvCxnSpPr>
        <p:spPr>
          <a:xfrm>
            <a:off x="6031101" y="3705602"/>
            <a:ext cx="8156" cy="50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Multiply 71"/>
          <p:cNvSpPr/>
          <p:nvPr/>
        </p:nvSpPr>
        <p:spPr>
          <a:xfrm>
            <a:off x="5756566" y="3826195"/>
            <a:ext cx="259442" cy="259442"/>
          </a:xfrm>
          <a:prstGeom prst="mathMultiply">
            <a:avLst>
              <a:gd name="adj1" fmla="val 1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598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ベイズ的最適化(Bayesian Optimization)の入門とその応用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www.slideshare.net/issei_sato/bayesian-optimization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66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59832" y="199568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BF1900"/>
                </a:solidFill>
              </a:rPr>
              <a:t>Supplemental</a:t>
            </a:r>
            <a:endParaRPr lang="en-US" sz="3600" dirty="0">
              <a:solidFill>
                <a:srgbClr val="BF1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-966379"/>
            <a:ext cx="4347120" cy="86177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Not Finished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7897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BigYscale</a:t>
            </a:r>
            <a:r>
              <a:rPr lang="en-US" dirty="0" smtClean="0"/>
              <a:t>]Result: Comparison between GP and GMRF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8" y="1050561"/>
            <a:ext cx="2540775" cy="1905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91" y="3028150"/>
            <a:ext cx="2636912" cy="1977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5252"/>
            <a:ext cx="3789040" cy="28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Find the best parameter of Black </a:t>
            </a:r>
            <a:r>
              <a:rPr lang="en-US" sz="1800" dirty="0" smtClean="0"/>
              <a:t>Box function           from observed       and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1" y="1108722"/>
            <a:ext cx="6629400" cy="138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87165"/>
            <a:ext cx="2227869" cy="1566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62" y="2949424"/>
            <a:ext cx="2391475" cy="1645199"/>
          </a:xfrm>
          <a:prstGeom prst="rect">
            <a:avLst/>
          </a:prstGeom>
        </p:spPr>
      </p:pic>
      <p:sp>
        <p:nvSpPr>
          <p:cNvPr id="9" name="Cloud Callout 8"/>
          <p:cNvSpPr/>
          <p:nvPr/>
        </p:nvSpPr>
        <p:spPr>
          <a:xfrm>
            <a:off x="5768593" y="3184867"/>
            <a:ext cx="3217438" cy="1527734"/>
          </a:xfrm>
          <a:prstGeom prst="cloudCallout">
            <a:avLst>
              <a:gd name="adj1" fmla="val -57511"/>
              <a:gd name="adj2" fmla="val -1940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Which curve </a:t>
            </a:r>
            <a:r>
              <a:rPr lang="en-US" dirty="0" smtClean="0">
                <a:solidFill>
                  <a:schemeClr val="tx1"/>
                </a:solidFill>
              </a:rPr>
              <a:t>line describes          well?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0336" y="270201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43700" y="2635597"/>
            <a:ext cx="201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Output (curve line)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93644"/>
            <a:ext cx="471867" cy="26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14" y="3948734"/>
            <a:ext cx="417339" cy="2375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64" y="729613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07" y="685163"/>
            <a:ext cx="215900" cy="3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21397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Parameter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70210" y="2078804"/>
            <a:ext cx="177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44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627534"/>
            <a:ext cx="9001000" cy="396708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Random Search, Grid </a:t>
            </a:r>
            <a:r>
              <a:rPr lang="en-US" dirty="0"/>
              <a:t>Search </a:t>
            </a:r>
          </a:p>
          <a:p>
            <a:pPr lvl="1"/>
            <a:r>
              <a:rPr lang="en-US" dirty="0"/>
              <a:t>Low </a:t>
            </a:r>
            <a:r>
              <a:rPr lang="en-US" dirty="0" smtClean="0"/>
              <a:t>computation cost, but inefficient</a:t>
            </a:r>
            <a:endParaRPr lang="en-US" dirty="0"/>
          </a:p>
          <a:p>
            <a:r>
              <a:rPr lang="en-US" dirty="0"/>
              <a:t>Sequential Model-based Algorithm Configuration (SMAC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Sequential Model-Based Optimization (</a:t>
            </a:r>
            <a:r>
              <a:rPr lang="en-US" dirty="0" smtClean="0"/>
              <a:t>SMBO): Bayesian optimization</a:t>
            </a:r>
          </a:p>
          <a:p>
            <a:pPr lvl="1"/>
            <a:r>
              <a:rPr lang="en-US" dirty="0" smtClean="0"/>
              <a:t>Tree-Structured </a:t>
            </a:r>
            <a:r>
              <a:rPr lang="en-US" dirty="0" err="1"/>
              <a:t>Parzen</a:t>
            </a:r>
            <a:r>
              <a:rPr lang="en-US" dirty="0"/>
              <a:t> Estimator (TPE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Implemented in “</a:t>
            </a:r>
            <a:r>
              <a:rPr lang="en-US" dirty="0" err="1" smtClean="0"/>
              <a:t>Hyperopt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[Base] Gaussian Process Upper Confidence Bounce (GP-UCB)</a:t>
            </a:r>
          </a:p>
          <a:p>
            <a:pPr lvl="2"/>
            <a:r>
              <a:rPr lang="en-US" dirty="0" smtClean="0"/>
              <a:t>Many open source (python) libraries (“</a:t>
            </a:r>
            <a:r>
              <a:rPr lang="en-US" dirty="0" err="1" smtClean="0"/>
              <a:t>Gpyopt</a:t>
            </a:r>
            <a:r>
              <a:rPr lang="en-US" dirty="0" smtClean="0"/>
              <a:t>”, “</a:t>
            </a:r>
            <a:r>
              <a:rPr lang="en-US" dirty="0" err="1" smtClean="0"/>
              <a:t>RoBo</a:t>
            </a:r>
            <a:r>
              <a:rPr lang="en-US" dirty="0" smtClean="0"/>
              <a:t>”,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[Ours] Gaussian Markov Random Field UCB (GMRF-UCB)</a:t>
            </a:r>
          </a:p>
          <a:p>
            <a:pPr lvl="2"/>
            <a:r>
              <a:rPr lang="en-US" dirty="0" smtClean="0"/>
              <a:t>Not so popular(?), No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627534"/>
            <a:ext cx="9001000" cy="396708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Random Search, Grid </a:t>
            </a:r>
            <a:r>
              <a:rPr lang="en-US" dirty="0"/>
              <a:t>Search </a:t>
            </a:r>
          </a:p>
          <a:p>
            <a:pPr lvl="1"/>
            <a:r>
              <a:rPr lang="en-US" dirty="0"/>
              <a:t>Low </a:t>
            </a:r>
            <a:r>
              <a:rPr lang="en-US" dirty="0" smtClean="0"/>
              <a:t>computation cost, but inefficient</a:t>
            </a:r>
            <a:endParaRPr lang="en-US" dirty="0"/>
          </a:p>
          <a:p>
            <a:r>
              <a:rPr lang="en-US" dirty="0"/>
              <a:t>Sequential Model-based Algorithm Configuration (SMAC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Sequential Model-Based Optimization (</a:t>
            </a:r>
            <a:r>
              <a:rPr lang="en-US" dirty="0" smtClean="0"/>
              <a:t>SMBO): Bayesian optimization</a:t>
            </a:r>
          </a:p>
          <a:p>
            <a:pPr lvl="1"/>
            <a:r>
              <a:rPr lang="en-US" dirty="0" smtClean="0"/>
              <a:t>Tree-Structured </a:t>
            </a:r>
            <a:r>
              <a:rPr lang="en-US" dirty="0" err="1"/>
              <a:t>Parzen</a:t>
            </a:r>
            <a:r>
              <a:rPr lang="en-US" dirty="0"/>
              <a:t> Estimator (TPE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Implemented in “</a:t>
            </a:r>
            <a:r>
              <a:rPr lang="en-US" dirty="0" err="1" smtClean="0"/>
              <a:t>Hyperopt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[Base] Gaussian Process Upper Confidence Bounce (GP-UCB)</a:t>
            </a:r>
          </a:p>
          <a:p>
            <a:pPr lvl="2"/>
            <a:r>
              <a:rPr lang="en-US" dirty="0" smtClean="0"/>
              <a:t>Many open source (python) libraries (“</a:t>
            </a:r>
            <a:r>
              <a:rPr lang="en-US" dirty="0" err="1" smtClean="0"/>
              <a:t>Gpyopt</a:t>
            </a:r>
            <a:r>
              <a:rPr lang="en-US" dirty="0" smtClean="0"/>
              <a:t>”, “</a:t>
            </a:r>
            <a:r>
              <a:rPr lang="en-US" dirty="0" err="1" smtClean="0"/>
              <a:t>RoBo</a:t>
            </a:r>
            <a:r>
              <a:rPr lang="en-US" dirty="0" smtClean="0"/>
              <a:t>”,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[Ours] Gaussian Markov Random Field UCB (GMRF-UCB)</a:t>
            </a:r>
          </a:p>
          <a:p>
            <a:pPr lvl="2"/>
            <a:r>
              <a:rPr lang="en-US" dirty="0" smtClean="0"/>
              <a:t>Not so popular(?), No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6" y="627534"/>
            <a:ext cx="9001000" cy="252028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GP-UCB: What is GP?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Process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point in some continuous input space is associated </a:t>
            </a:r>
            <a:r>
              <a:rPr lang="en-US" dirty="0" smtClean="0"/>
              <a:t>with a</a:t>
            </a:r>
            <a:r>
              <a:rPr lang="en-US" dirty="0"/>
              <a:t> normally distributed random variable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96416"/>
            <a:ext cx="4376192" cy="1087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15068"/>
            <a:ext cx="6768752" cy="1316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96" y="627534"/>
            <a:ext cx="3024336" cy="50233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175756" y="2767416"/>
            <a:ext cx="1108211" cy="432048"/>
          </a:xfrm>
          <a:prstGeom prst="wedgeRectCallout">
            <a:avLst>
              <a:gd name="adj1" fmla="val -60320"/>
              <a:gd name="adj2" fmla="val 12463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“Mean”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5542630" y="1491630"/>
            <a:ext cx="3421858" cy="1707834"/>
          </a:xfrm>
          <a:prstGeom prst="wedgeRectCallout">
            <a:avLst>
              <a:gd name="adj1" fmla="val -41406"/>
              <a:gd name="adj2" fmla="val 681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“Kernel”</a:t>
            </a:r>
          </a:p>
          <a:p>
            <a:pPr algn="ctr"/>
            <a:r>
              <a:rPr lang="en-US" dirty="0" smtClean="0"/>
              <a:t>Distance between two points</a:t>
            </a:r>
          </a:p>
          <a:p>
            <a:r>
              <a:rPr lang="en-US" dirty="0" smtClean="0"/>
              <a:t>e.g.) Gaussian Kernel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28" y="2498627"/>
            <a:ext cx="2806616" cy="5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GP-UCB: How does GP predict?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56691"/>
            <a:ext cx="4464496" cy="994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9" y="2838076"/>
            <a:ext cx="6813661" cy="19353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528" y="842752"/>
            <a:ext cx="7920880" cy="145631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3528" y="2599231"/>
            <a:ext cx="7920880" cy="21323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3528" y="627534"/>
            <a:ext cx="4467766" cy="366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Generation Process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3528" y="2415692"/>
            <a:ext cx="3240360" cy="366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Bayesian </a:t>
            </a:r>
            <a:r>
              <a:rPr lang="en-US" dirty="0" smtClean="0"/>
              <a:t>Predicted Distribution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41" y="699542"/>
            <a:ext cx="1944216" cy="2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07288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GP-UCB: What is UCB (</a:t>
            </a:r>
            <a:r>
              <a:rPr lang="en-US" sz="2800" dirty="0" smtClean="0"/>
              <a:t>Upper </a:t>
            </a:r>
            <a:r>
              <a:rPr lang="en-US" sz="2800" dirty="0"/>
              <a:t>Confidence Bound</a:t>
            </a:r>
            <a:r>
              <a:rPr lang="en-US" sz="2800" dirty="0" smtClean="0"/>
              <a:t>)</a:t>
            </a:r>
            <a:r>
              <a:rPr lang="en-US" dirty="0"/>
              <a:t> 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6" t="10902" r="9160" b="32830"/>
          <a:stretch/>
        </p:blipFill>
        <p:spPr>
          <a:xfrm>
            <a:off x="457200" y="965010"/>
            <a:ext cx="7969662" cy="3384376"/>
          </a:xfrm>
        </p:spPr>
      </p:pic>
      <p:cxnSp>
        <p:nvCxnSpPr>
          <p:cNvPr id="10" name="Straight Connector 9"/>
          <p:cNvCxnSpPr/>
          <p:nvPr/>
        </p:nvCxnSpPr>
        <p:spPr>
          <a:xfrm>
            <a:off x="2339752" y="1005575"/>
            <a:ext cx="0" cy="313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095542" y="2815960"/>
            <a:ext cx="864096" cy="375675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605546" y="1746117"/>
            <a:ext cx="452598" cy="3756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644007" y="1005575"/>
            <a:ext cx="0" cy="313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80312" y="1563638"/>
            <a:ext cx="0" cy="257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98" y="3100190"/>
            <a:ext cx="460215" cy="19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251" y="2092078"/>
            <a:ext cx="460216" cy="19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87" y="3100189"/>
            <a:ext cx="460215" cy="19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38" y="4250248"/>
            <a:ext cx="301304" cy="19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68" y="4286310"/>
            <a:ext cx="309913" cy="19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12" y="4250249"/>
            <a:ext cx="309913" cy="19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48" y="2184636"/>
            <a:ext cx="1268269" cy="19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96" y="1278377"/>
            <a:ext cx="1268269" cy="19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463376" y="2815960"/>
            <a:ext cx="263984" cy="375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2" y="2238825"/>
            <a:ext cx="1268272" cy="1980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288129" y="2436825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302165" y="3005872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97136" y="1900731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93671" y="1573141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31478" y="2900552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28013" y="2712567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endCxn id="32" idx="2"/>
          </p:cNvCxnSpPr>
          <p:nvPr/>
        </p:nvCxnSpPr>
        <p:spPr>
          <a:xfrm>
            <a:off x="2088054" y="2405147"/>
            <a:ext cx="200075" cy="833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363722" y="3075247"/>
            <a:ext cx="197821" cy="596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2" idx="1"/>
          </p:cNvCxnSpPr>
          <p:nvPr/>
        </p:nvCxnSpPr>
        <p:spPr>
          <a:xfrm>
            <a:off x="4668093" y="1988044"/>
            <a:ext cx="109158" cy="2030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5" idx="1"/>
            <a:endCxn id="28" idx="2"/>
          </p:cNvCxnSpPr>
          <p:nvPr/>
        </p:nvCxnSpPr>
        <p:spPr>
          <a:xfrm flipH="1" flipV="1">
            <a:off x="4442031" y="1476377"/>
            <a:ext cx="166760" cy="1118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393322" y="2459013"/>
            <a:ext cx="152401" cy="3051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36" idx="3"/>
          </p:cNvCxnSpPr>
          <p:nvPr/>
        </p:nvCxnSpPr>
        <p:spPr>
          <a:xfrm flipV="1">
            <a:off x="7099191" y="2988678"/>
            <a:ext cx="247407" cy="1222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5-Point Star 55"/>
          <p:cNvSpPr/>
          <p:nvPr/>
        </p:nvSpPr>
        <p:spPr>
          <a:xfrm>
            <a:off x="5153043" y="1293320"/>
            <a:ext cx="291859" cy="291859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ular Callout 56"/>
          <p:cNvSpPr/>
          <p:nvPr/>
        </p:nvSpPr>
        <p:spPr>
          <a:xfrm>
            <a:off x="5110726" y="830086"/>
            <a:ext cx="1785913" cy="319890"/>
          </a:xfrm>
          <a:prstGeom prst="wedgeRectCallout">
            <a:avLst>
              <a:gd name="adj1" fmla="val -30824"/>
              <a:gd name="adj2" fmla="val 8250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Next Sampling  point</a:t>
            </a:r>
            <a:endParaRPr lang="en-US" sz="1400" dirty="0"/>
          </a:p>
        </p:txBody>
      </p:sp>
      <p:sp>
        <p:nvSpPr>
          <p:cNvPr id="6" name="Freeform 5"/>
          <p:cNvSpPr/>
          <p:nvPr/>
        </p:nvSpPr>
        <p:spPr>
          <a:xfrm>
            <a:off x="865632" y="1430864"/>
            <a:ext cx="7646310" cy="2446288"/>
          </a:xfrm>
          <a:custGeom>
            <a:avLst/>
            <a:gdLst>
              <a:gd name="connsiteX0" fmla="*/ 0 w 7646310"/>
              <a:gd name="connsiteY0" fmla="*/ 2446192 h 2446288"/>
              <a:gd name="connsiteX1" fmla="*/ 390144 w 7646310"/>
              <a:gd name="connsiteY1" fmla="*/ 2056048 h 2446288"/>
              <a:gd name="connsiteX2" fmla="*/ 670560 w 7646310"/>
              <a:gd name="connsiteY2" fmla="*/ 1714672 h 2446288"/>
              <a:gd name="connsiteX3" fmla="*/ 1207008 w 7646310"/>
              <a:gd name="connsiteY3" fmla="*/ 1214800 h 2446288"/>
              <a:gd name="connsiteX4" fmla="*/ 1597152 w 7646310"/>
              <a:gd name="connsiteY4" fmla="*/ 970960 h 2446288"/>
              <a:gd name="connsiteX5" fmla="*/ 1938528 w 7646310"/>
              <a:gd name="connsiteY5" fmla="*/ 836848 h 2446288"/>
              <a:gd name="connsiteX6" fmla="*/ 2340864 w 7646310"/>
              <a:gd name="connsiteY6" fmla="*/ 739312 h 2446288"/>
              <a:gd name="connsiteX7" fmla="*/ 2779776 w 7646310"/>
              <a:gd name="connsiteY7" fmla="*/ 751504 h 2446288"/>
              <a:gd name="connsiteX8" fmla="*/ 2938272 w 7646310"/>
              <a:gd name="connsiteY8" fmla="*/ 775888 h 2446288"/>
              <a:gd name="connsiteX9" fmla="*/ 3048000 w 7646310"/>
              <a:gd name="connsiteY9" fmla="*/ 775888 h 2446288"/>
              <a:gd name="connsiteX10" fmla="*/ 3450336 w 7646310"/>
              <a:gd name="connsiteY10" fmla="*/ 422320 h 2446288"/>
              <a:gd name="connsiteX11" fmla="*/ 3803904 w 7646310"/>
              <a:gd name="connsiteY11" fmla="*/ 166288 h 2446288"/>
              <a:gd name="connsiteX12" fmla="*/ 4218432 w 7646310"/>
              <a:gd name="connsiteY12" fmla="*/ 32176 h 2446288"/>
              <a:gd name="connsiteX13" fmla="*/ 4462272 w 7646310"/>
              <a:gd name="connsiteY13" fmla="*/ 7792 h 2446288"/>
              <a:gd name="connsiteX14" fmla="*/ 4815840 w 7646310"/>
              <a:gd name="connsiteY14" fmla="*/ 141904 h 2446288"/>
              <a:gd name="connsiteX15" fmla="*/ 5120640 w 7646310"/>
              <a:gd name="connsiteY15" fmla="*/ 312592 h 2446288"/>
              <a:gd name="connsiteX16" fmla="*/ 5376672 w 7646310"/>
              <a:gd name="connsiteY16" fmla="*/ 519856 h 2446288"/>
              <a:gd name="connsiteX17" fmla="*/ 5547360 w 7646310"/>
              <a:gd name="connsiteY17" fmla="*/ 690544 h 2446288"/>
              <a:gd name="connsiteX18" fmla="*/ 5779008 w 7646310"/>
              <a:gd name="connsiteY18" fmla="*/ 946576 h 2446288"/>
              <a:gd name="connsiteX19" fmla="*/ 6205728 w 7646310"/>
              <a:gd name="connsiteY19" fmla="*/ 1117264 h 2446288"/>
              <a:gd name="connsiteX20" fmla="*/ 6437376 w 7646310"/>
              <a:gd name="connsiteY20" fmla="*/ 1251376 h 2446288"/>
              <a:gd name="connsiteX21" fmla="*/ 6876288 w 7646310"/>
              <a:gd name="connsiteY21" fmla="*/ 1653712 h 2446288"/>
              <a:gd name="connsiteX22" fmla="*/ 7132320 w 7646310"/>
              <a:gd name="connsiteY22" fmla="*/ 1970704 h 2446288"/>
              <a:gd name="connsiteX23" fmla="*/ 7461504 w 7646310"/>
              <a:gd name="connsiteY23" fmla="*/ 2421808 h 2446288"/>
              <a:gd name="connsiteX24" fmla="*/ 7644384 w 7646310"/>
              <a:gd name="connsiteY24" fmla="*/ 2397424 h 24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646310" h="2446288">
                <a:moveTo>
                  <a:pt x="0" y="2446192"/>
                </a:moveTo>
                <a:cubicBezTo>
                  <a:pt x="139192" y="2312080"/>
                  <a:pt x="278384" y="2177968"/>
                  <a:pt x="390144" y="2056048"/>
                </a:cubicBezTo>
                <a:cubicBezTo>
                  <a:pt x="501904" y="1934128"/>
                  <a:pt x="534416" y="1854880"/>
                  <a:pt x="670560" y="1714672"/>
                </a:cubicBezTo>
                <a:cubicBezTo>
                  <a:pt x="806704" y="1574464"/>
                  <a:pt x="1052576" y="1338752"/>
                  <a:pt x="1207008" y="1214800"/>
                </a:cubicBezTo>
                <a:cubicBezTo>
                  <a:pt x="1361440" y="1090848"/>
                  <a:pt x="1475232" y="1033952"/>
                  <a:pt x="1597152" y="970960"/>
                </a:cubicBezTo>
                <a:cubicBezTo>
                  <a:pt x="1719072" y="907968"/>
                  <a:pt x="1814576" y="875456"/>
                  <a:pt x="1938528" y="836848"/>
                </a:cubicBezTo>
                <a:cubicBezTo>
                  <a:pt x="2062480" y="798240"/>
                  <a:pt x="2200656" y="753536"/>
                  <a:pt x="2340864" y="739312"/>
                </a:cubicBezTo>
                <a:cubicBezTo>
                  <a:pt x="2481072" y="725088"/>
                  <a:pt x="2680208" y="745408"/>
                  <a:pt x="2779776" y="751504"/>
                </a:cubicBezTo>
                <a:cubicBezTo>
                  <a:pt x="2879344" y="757600"/>
                  <a:pt x="2893568" y="771824"/>
                  <a:pt x="2938272" y="775888"/>
                </a:cubicBezTo>
                <a:cubicBezTo>
                  <a:pt x="2982976" y="779952"/>
                  <a:pt x="2962656" y="834816"/>
                  <a:pt x="3048000" y="775888"/>
                </a:cubicBezTo>
                <a:cubicBezTo>
                  <a:pt x="3133344" y="716960"/>
                  <a:pt x="3324352" y="523920"/>
                  <a:pt x="3450336" y="422320"/>
                </a:cubicBezTo>
                <a:cubicBezTo>
                  <a:pt x="3576320" y="320720"/>
                  <a:pt x="3675888" y="231312"/>
                  <a:pt x="3803904" y="166288"/>
                </a:cubicBezTo>
                <a:cubicBezTo>
                  <a:pt x="3931920" y="101264"/>
                  <a:pt x="4108704" y="58592"/>
                  <a:pt x="4218432" y="32176"/>
                </a:cubicBezTo>
                <a:cubicBezTo>
                  <a:pt x="4328160" y="5760"/>
                  <a:pt x="4362704" y="-10496"/>
                  <a:pt x="4462272" y="7792"/>
                </a:cubicBezTo>
                <a:cubicBezTo>
                  <a:pt x="4561840" y="26080"/>
                  <a:pt x="4706112" y="91104"/>
                  <a:pt x="4815840" y="141904"/>
                </a:cubicBezTo>
                <a:cubicBezTo>
                  <a:pt x="4925568" y="192704"/>
                  <a:pt x="5027168" y="249600"/>
                  <a:pt x="5120640" y="312592"/>
                </a:cubicBezTo>
                <a:cubicBezTo>
                  <a:pt x="5214112" y="375584"/>
                  <a:pt x="5305552" y="456864"/>
                  <a:pt x="5376672" y="519856"/>
                </a:cubicBezTo>
                <a:cubicBezTo>
                  <a:pt x="5447792" y="582848"/>
                  <a:pt x="5480304" y="619424"/>
                  <a:pt x="5547360" y="690544"/>
                </a:cubicBezTo>
                <a:cubicBezTo>
                  <a:pt x="5614416" y="761664"/>
                  <a:pt x="5669280" y="875456"/>
                  <a:pt x="5779008" y="946576"/>
                </a:cubicBezTo>
                <a:cubicBezTo>
                  <a:pt x="5888736" y="1017696"/>
                  <a:pt x="6096000" y="1066464"/>
                  <a:pt x="6205728" y="1117264"/>
                </a:cubicBezTo>
                <a:cubicBezTo>
                  <a:pt x="6315456" y="1168064"/>
                  <a:pt x="6325616" y="1161968"/>
                  <a:pt x="6437376" y="1251376"/>
                </a:cubicBezTo>
                <a:cubicBezTo>
                  <a:pt x="6549136" y="1340784"/>
                  <a:pt x="6760464" y="1533824"/>
                  <a:pt x="6876288" y="1653712"/>
                </a:cubicBezTo>
                <a:cubicBezTo>
                  <a:pt x="6992112" y="1773600"/>
                  <a:pt x="7034784" y="1842688"/>
                  <a:pt x="7132320" y="1970704"/>
                </a:cubicBezTo>
                <a:cubicBezTo>
                  <a:pt x="7229856" y="2098720"/>
                  <a:pt x="7376160" y="2350688"/>
                  <a:pt x="7461504" y="2421808"/>
                </a:cubicBezTo>
                <a:cubicBezTo>
                  <a:pt x="7546848" y="2492928"/>
                  <a:pt x="7662672" y="2385232"/>
                  <a:pt x="7644384" y="2397424"/>
                </a:cubicBezTo>
              </a:path>
            </a:pathLst>
          </a:custGeom>
          <a:noFill/>
          <a:ln w="63500"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234" y="609290"/>
            <a:ext cx="3556376" cy="60325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>
                <a:alpha val="45000"/>
              </a:srgb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" y="710717"/>
            <a:ext cx="3315585" cy="343261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6" idx="7"/>
          </p:cNvCxnSpPr>
          <p:nvPr/>
        </p:nvCxnSpPr>
        <p:spPr>
          <a:xfrm>
            <a:off x="2903213" y="1212548"/>
            <a:ext cx="742195" cy="969820"/>
          </a:xfrm>
          <a:prstGeom prst="straightConnector1">
            <a:avLst/>
          </a:prstGeom>
          <a:ln w="38100">
            <a:solidFill>
              <a:srgbClr val="FF0000">
                <a:alpha val="4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5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_Confidential 16x9_2015020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_20170810_AllHands_VideoAnalysis_Bjorn" id="{97775914-CE2C-1541-97C5-A162F98B1C9B}" vid="{86B6ED9D-2198-C34C-8267-284CA074CD78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Target_x0020_Audiences xmlns="6a5a4750-7ff6-43b8-bb70-b022d80562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1" ma:contentTypeDescription="Create a new document." ma:contentTypeScope="" ma:versionID="7fcf854f195f9a98ec952899f61b21f0">
  <xsd:schema xmlns:xsd="http://www.w3.org/2001/XMLSchema" xmlns:p="http://schemas.microsoft.com/office/2006/metadata/properties" xmlns:ns2="6a5a4750-7ff6-43b8-bb70-b022d80562fa" targetNamespace="http://schemas.microsoft.com/office/2006/metadata/properties" ma:root="true" ma:fieldsID="bdac463b629e1393ba41081e7b20ee78" ns2:_="">
    <xsd:import namespace="6a5a4750-7ff6-43b8-bb70-b022d80562fa"/>
    <xsd:element name="properties">
      <xsd:complexType>
        <xsd:sequence>
          <xsd:element name="documentManagement">
            <xsd:complexType>
              <xsd:all>
                <xsd:element ref="ns2:Target_x0020_Audienc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6a5a4750-7ff6-43b8-bb70-b022d80562fa" elementFormDefault="qualified">
    <xsd:import namespace="http://schemas.microsoft.com/office/2006/documentManagement/types"/>
    <xsd:element name="Target_x0020_Audiences" ma:index="8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5129F52-D51A-416F-9F9E-BF7D7B78A2D2}">
  <ds:schemaRefs>
    <ds:schemaRef ds:uri="6a5a4750-7ff6-43b8-bb70-b022d80562fa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26007D5-1D4C-45DE-B9FB-DCF6020D9C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55A722-7A8B-48B2-A560-DA676CF6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5a4750-7ff6-43b8-bb70-b022d80562fa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RIT</Template>
  <TotalTime>2526</TotalTime>
  <Words>1187</Words>
  <Application>Microsoft Macintosh PowerPoint</Application>
  <PresentationFormat>On-screen Show (16:9)</PresentationFormat>
  <Paragraphs>366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ＭＳ Ｐゴシック</vt:lpstr>
      <vt:lpstr>Wingdings</vt:lpstr>
      <vt:lpstr>Arial</vt:lpstr>
      <vt:lpstr>Corporate_Confidential 16x9_20150204</vt:lpstr>
      <vt:lpstr>Continuous Armed Bandit </vt:lpstr>
      <vt:lpstr>Self-Introduction</vt:lpstr>
      <vt:lpstr>Motivation</vt:lpstr>
      <vt:lpstr>Problem Definition</vt:lpstr>
      <vt:lpstr>Approach</vt:lpstr>
      <vt:lpstr>Approach</vt:lpstr>
      <vt:lpstr>GP-UCB: What is GP?</vt:lpstr>
      <vt:lpstr>GP-UCB: How does GP predict? </vt:lpstr>
      <vt:lpstr>GP-UCB: What is UCB (Upper Confidence Bound) ? </vt:lpstr>
      <vt:lpstr>GMRF-UCB: Introduction</vt:lpstr>
      <vt:lpstr>GMRF-UCB: How to model</vt:lpstr>
      <vt:lpstr>GMRF-UCB: How to model</vt:lpstr>
      <vt:lpstr>GMRF-UCB: How to model</vt:lpstr>
      <vt:lpstr>GMRF-UCB: How to model</vt:lpstr>
      <vt:lpstr>GMRF-UCB: How to model</vt:lpstr>
      <vt:lpstr>GMRF-UCB: How to model</vt:lpstr>
      <vt:lpstr>GMRF-UCB: How to model</vt:lpstr>
      <vt:lpstr>Acquisition Functions except UCB</vt:lpstr>
      <vt:lpstr>Experiment</vt:lpstr>
      <vt:lpstr>GMRF-UCB: Before Experiment…</vt:lpstr>
      <vt:lpstr>GMRF-UCB: Before Experiment…</vt:lpstr>
      <vt:lpstr>Result: Comparison between GP-UCB and GMRF-UCB</vt:lpstr>
      <vt:lpstr>Result: Comparison between GP-UCB and GMRF-UCB</vt:lpstr>
      <vt:lpstr>Result: Comparison between GP-UCB and GMRF-UCB</vt:lpstr>
      <vt:lpstr>Pros and Cons between GP and GMRF</vt:lpstr>
      <vt:lpstr>Result: Comparison of different acquisition functions (GMRF)</vt:lpstr>
      <vt:lpstr>Result: Comparison of different acquisition functions (GMRF)</vt:lpstr>
      <vt:lpstr>Idea of GMRF Application  to improve CTR</vt:lpstr>
      <vt:lpstr>Apply GMRF to Improve CTR</vt:lpstr>
      <vt:lpstr>Apply GMRF to Improve CTR</vt:lpstr>
      <vt:lpstr>Future Work</vt:lpstr>
      <vt:lpstr>References</vt:lpstr>
      <vt:lpstr>PowerPoint Presentation</vt:lpstr>
      <vt:lpstr>[BigYscale]Result: Comparison between GP and GMRF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Armed Bandit </dc:title>
  <dc:creator>Kohei Watanabe</dc:creator>
  <cp:lastModifiedBy>Kohei Watanabe</cp:lastModifiedBy>
  <cp:revision>246</cp:revision>
  <cp:lastPrinted>2017-05-19T04:24:03Z</cp:lastPrinted>
  <dcterms:created xsi:type="dcterms:W3CDTF">2017-08-30T00:22:35Z</dcterms:created>
  <dcterms:modified xsi:type="dcterms:W3CDTF">2017-09-06T09:44:25Z</dcterms:modified>
</cp:coreProperties>
</file>